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6"/>
  </p:notesMasterIdLst>
  <p:sldIdLst>
    <p:sldId id="264" r:id="rId2"/>
    <p:sldId id="286" r:id="rId3"/>
    <p:sldId id="275" r:id="rId4"/>
    <p:sldId id="256" r:id="rId5"/>
    <p:sldId id="257" r:id="rId6"/>
    <p:sldId id="258" r:id="rId7"/>
    <p:sldId id="279" r:id="rId8"/>
    <p:sldId id="259" r:id="rId9"/>
    <p:sldId id="260" r:id="rId10"/>
    <p:sldId id="283" r:id="rId11"/>
    <p:sldId id="262" r:id="rId12"/>
    <p:sldId id="298" r:id="rId13"/>
    <p:sldId id="263" r:id="rId14"/>
    <p:sldId id="285" r:id="rId15"/>
    <p:sldId id="287" r:id="rId16"/>
    <p:sldId id="288" r:id="rId17"/>
    <p:sldId id="323" r:id="rId18"/>
    <p:sldId id="316" r:id="rId19"/>
    <p:sldId id="324" r:id="rId20"/>
    <p:sldId id="318" r:id="rId21"/>
    <p:sldId id="328" r:id="rId22"/>
    <p:sldId id="317" r:id="rId23"/>
    <p:sldId id="327" r:id="rId24"/>
    <p:sldId id="325" r:id="rId25"/>
    <p:sldId id="299" r:id="rId26"/>
    <p:sldId id="300" r:id="rId27"/>
    <p:sldId id="304" r:id="rId28"/>
    <p:sldId id="301" r:id="rId29"/>
    <p:sldId id="267" r:id="rId30"/>
    <p:sldId id="302" r:id="rId31"/>
    <p:sldId id="303" r:id="rId32"/>
    <p:sldId id="305" r:id="rId33"/>
    <p:sldId id="306" r:id="rId34"/>
    <p:sldId id="307" r:id="rId35"/>
    <p:sldId id="308" r:id="rId36"/>
    <p:sldId id="309" r:id="rId37"/>
    <p:sldId id="319" r:id="rId38"/>
    <p:sldId id="310" r:id="rId39"/>
    <p:sldId id="311" r:id="rId40"/>
    <p:sldId id="312" r:id="rId41"/>
    <p:sldId id="313" r:id="rId42"/>
    <p:sldId id="314" r:id="rId43"/>
    <p:sldId id="315" r:id="rId44"/>
    <p:sldId id="329" r:id="rId45"/>
    <p:sldId id="326" r:id="rId46"/>
    <p:sldId id="289" r:id="rId47"/>
    <p:sldId id="265" r:id="rId48"/>
    <p:sldId id="278" r:id="rId49"/>
    <p:sldId id="266" r:id="rId50"/>
    <p:sldId id="276" r:id="rId51"/>
    <p:sldId id="320" r:id="rId52"/>
    <p:sldId id="277" r:id="rId53"/>
    <p:sldId id="290" r:id="rId54"/>
    <p:sldId id="292" r:id="rId55"/>
    <p:sldId id="291" r:id="rId56"/>
    <p:sldId id="294" r:id="rId57"/>
    <p:sldId id="295" r:id="rId58"/>
    <p:sldId id="296" r:id="rId59"/>
    <p:sldId id="297" r:id="rId60"/>
    <p:sldId id="321" r:id="rId61"/>
    <p:sldId id="322" r:id="rId62"/>
    <p:sldId id="274" r:id="rId63"/>
    <p:sldId id="284" r:id="rId64"/>
    <p:sldId id="330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50" autoAdjust="0"/>
    <p:restoredTop sz="90929"/>
  </p:normalViewPr>
  <p:slideViewPr>
    <p:cSldViewPr>
      <p:cViewPr varScale="1">
        <p:scale>
          <a:sx n="147" d="100"/>
          <a:sy n="147" d="100"/>
        </p:scale>
        <p:origin x="208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F6FFB7-3202-D16C-0A40-0007FF2181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03D3CEC-B6CF-05C9-79B1-B2BBD05221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F0D1D62-49F6-E8B6-8548-C2F7B49CE7E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957D3C9-99FD-D1DF-E636-974B18B4A4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0F2D26F0-B707-21E6-F462-9D7D9212E8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F71010BB-FE10-48C4-5CC7-FB5A20917D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35893E3D-AE69-475C-B568-9F9A700289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558EA5-9D7E-697F-3AF7-08E8BA1CA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89D20-EBAD-4FA5-B993-8CEBF6871D8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EC40142-B12E-3FF3-B185-F79886D42B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CF9154-9B70-FC1F-BFA9-BF16146BE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5A6A86-159E-DE8E-1D3F-90BE19F1A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A5B3B-2A85-4ABC-A9AB-0D981B84455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BFD0B7A-A701-08BC-6CA1-2DB211C3C9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F9E208F-1DFE-499E-ADA8-28BE70CFA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BBA447-C303-5F11-2C02-B20739653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17B64-7C3E-430A-BF75-9F6607EBD6F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E8D411C-66ED-85EB-4C46-84D79152F1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23CFBF2-240C-AFEA-8D0A-9F89595D9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307A5D-85EF-C2D8-A485-0117E33FF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014C2-5680-45FF-A984-C4C40315CA4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3BA9F67-37A7-E2D2-A1EF-DC50E3C2EF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50E5D22-264B-924A-A0D0-5CDFDC213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69382B-065A-E1E2-A599-6A02C8190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29171-5FE5-44A3-AA90-BB3D1FFF9B9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585D952-B499-D8D9-B88E-6061776F34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3EBF674-F30E-7F2C-9419-AA8190E6D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A8E09D-4EEA-5B4E-908C-FE7DE6753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334FE-B360-4635-8AF5-26257BAF8CA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FD969739-3EB5-3137-045F-E8BA91FB22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CC336BBB-DA03-F188-8B9C-3D850C1A0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6B79ED-EFC5-2E9F-C399-E65D75F01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5D8D8-43D1-411A-BE17-732D294F55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CB04DA6-DD9F-F769-BAF1-E1E6718925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D6E8620-9549-E003-2476-966866A09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2BD663-F0F4-3D9B-A895-08081C42B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D5099-2CE5-405C-A232-98F4B13D559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342D833-2FBA-966E-691F-9F04FD195E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CB8096-DFDD-CD5F-9834-2E09639B0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770B4B-92D7-60ED-6510-D933C1354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A27CB-AE81-4513-AD0C-AF38DE22D6B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A0A555D4-C672-AA82-2BC0-85468363A0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B631B7F-D435-955D-328F-9EEB9C695C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E9B172-8840-499F-285F-59AEC5529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150DA-AB80-4E56-8D2D-714A2FF636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30F3E9E-C244-2CE4-DAAB-6158BB7740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33B99647-A7DF-9EDD-DA13-E16FE283C8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CB9AE8-143C-CCC2-E6EA-03C8DCBF5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0030A-B757-4AD6-BFE3-6A026AE8603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675637A6-6C6B-0E43-72EC-FCC5CE8731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872C40AB-9B43-7218-FB10-98D94172F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1B0B31-22CF-7442-2CFA-91847A903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FEE4B-2CED-4CB1-A289-45AFEF9AB14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D4591190-E21B-50AE-38B3-7B887C1BA0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73F8EE0-4BCA-5A2E-73DB-8EAF60DAC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73C538-A19C-B65E-3A58-AA8A63BE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4BE05-9FC4-4026-BD0D-F55A0EACA2C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C906FAAE-7D15-6016-62C5-68CA99A7C7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88384C1-0179-7458-D8BA-51668E18F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F044A3-8109-196D-039A-573B1FF0A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686EF-50A3-46FF-9E07-9D054CBD683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1CE3AF7F-89E5-6EE9-6729-1FE2FDF4E2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F390E0C-E1E2-8E45-EAC3-F9E04357EC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E7E937-F582-E6EC-C6B8-CE1D59C1C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CD7D2-66D5-4306-821C-F85A008FACA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74801018-52D7-38EA-9CF0-31BB422CD8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6D40B83-B52B-8D72-73BD-6AD96F575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72DEFF-A6B8-E5B4-A3DA-B5ACDE84E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71266-5AFF-4596-AE67-4A9D37D6D30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36C7F51C-DC71-A5F7-C3EF-953864AB3B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848E3E6-A50E-A471-8BF5-3C83392ACF7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8D7752-1926-731A-AC61-3B5ECDF00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E03DB-5205-4596-B2D6-3D5ED0BC88F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99C53785-957C-A369-FF6A-9A48957B69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32C2435-FE19-2B06-B653-02C7B9A0C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38E257-FB05-52C3-F104-D4D318206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F8674-532C-4824-9985-BD354DD4C50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28A3DFDC-A8E1-B5E3-44B4-1ECE8B9031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707D557-2375-060A-C8E4-11D5EC3F8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1463E2-E75B-D555-D723-27C2CB4A3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DE91C-18E3-4CC1-B652-B75740C69C4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832212C1-6A0C-64E5-38E0-2AE0802E7B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AC69511-9BCF-1FFB-45A5-556FC4CC7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FCD0ED-AB95-31A2-57BE-ECCBF231A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4CCB1-E0FA-4763-B785-23E5AC7746D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21C5297-BEE7-3CB3-29EE-2CF5E62041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5E1BCBE-4FDF-F831-B3AD-9548CCFFF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80D465-953B-F3D7-8FE3-003BAAC08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07704-F3CE-4E45-B6F6-886A9C433DE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D373FC1D-B6D8-12A4-6891-64B1FE8D26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C8A7444-AC7A-35AF-AA73-22C62F146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B8D2C4-6F1D-5524-B437-358F8DA634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D9AFA-8F7A-4C3B-8290-FF2898A2B02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9EEC331-5395-1BA8-0BD1-19CEEAD4FB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876E024-2535-D82B-11BA-6987851D0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2B68BF-60DB-26F6-8147-C9DD2E6F2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6DE50-82D6-4BC7-A126-63721C8A733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3ED08FC-9959-14FB-A999-AC6216B49D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4D1B4D5-7C86-F9BB-3564-2F00B03DC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2F7920-D0DA-A75C-2A98-B8EA5583B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A778-7190-4F24-92BF-C9EB7AF531D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5965EFE5-6B69-300A-0E26-F70A2C7156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47B32A9-743A-81C4-DB4B-94566E084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FC0EBA-6354-25E7-2A28-5904B22AD0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9F7C5-8807-4288-BD3E-16EF052EDC2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7E1A4B64-A9DF-51EF-2E84-2999E01AFA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66BE085-3895-1674-8535-7509B3322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4133CE-14DD-779A-FC3C-79504AFF8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B58B3-08F7-44A9-9C88-0237DF903B2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43565A97-C211-E249-09C7-B40A947DB4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5D35BEC-F448-1791-A071-40D448B4A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937525-7B6A-62B5-1180-B6FBF473B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ABB2C-449A-42AF-BA01-6C503396083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EB4BDED-C1CA-FEB0-5F2D-460635D935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5B03D40-1E0B-EAFA-CA49-7774BC9B7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A71FEC-10BC-B935-858E-E2936C3D4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2EFAD-36F0-4449-8322-B8393AC3B72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05D6BC6D-3A33-88EC-2E35-ADF958ABAE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FAE5B49-F7EF-8B9E-774B-D93EF0F6A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D68F81-E1A6-9933-8FD7-367F1C720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0FBEF-E96C-49AF-96BD-DE833D8D3C6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3D5AA251-2765-795D-2334-704FFDFAEE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720DCB6-0A74-721F-4223-6C43F36DE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5D47F6-E966-9BE2-6C3C-19296157A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AF98E-F387-4313-83A2-5C203B8654D7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04AC81FF-E67D-13B5-3508-ED2006AFEE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C6BA435-B8CF-2194-4EC7-79A103954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3986C5-040B-9E2F-2615-29832E0A7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B57C9-91C0-43D5-A1D4-71C10F23B64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E632392B-F616-ACCA-1FFD-2A76617574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644EB0B-7C85-7240-9315-D4AD24F7D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1BEDA78-D178-F85C-2EFC-5DFFF2B44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2E8CC-CC26-4128-B4BE-CC40A1520BF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64476175-ADDF-7534-6DCC-6FB69685BC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3543C59-40CD-E867-EA5E-1075340D9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3A0E62-0624-1965-F7D7-A097AA13D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E6FCE-0FF1-4EB7-B0F7-B6F89C7B8EAE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21858" name="Rectangle 1026">
            <a:extLst>
              <a:ext uri="{FF2B5EF4-FFF2-40B4-BE49-F238E27FC236}">
                <a16:creationId xmlns:a16="http://schemas.microsoft.com/office/drawing/2014/main" id="{06F1EDCE-B337-9F1C-DED4-F669C5AAB5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1027">
            <a:extLst>
              <a:ext uri="{FF2B5EF4-FFF2-40B4-BE49-F238E27FC236}">
                <a16:creationId xmlns:a16="http://schemas.microsoft.com/office/drawing/2014/main" id="{F0EC409F-7776-7730-5F76-FA0CB0B59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A680B2-9E41-A960-1811-CA5D0DF9D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8BDCF-ACA0-41F2-AE8E-0E1DAF8DEE2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EDE6914-6594-43B3-51F8-88ACC14029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722798C-D85B-EEA5-37F8-4621C246A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7AE83-1369-8B3D-9E22-32DB676F9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C986E-B322-4B65-85AC-055EB45BC41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A04D60CD-0ED1-A5EB-E786-B6D204233F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0F8B791-BCB2-9F73-8047-D78EBF8DD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E7139F-B17C-7C15-EE36-573327C7D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06100-B7FB-421B-87D2-490284477AC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ED629FE6-A716-15C6-DF3A-045B5AA1D7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CF1DB914-C22A-A951-1978-39DD442D2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6A752B-D8A7-F6EE-46AF-834E1804E8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5E311-0661-4ADE-8607-62788B02101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6A6197C-28A4-F5AD-C096-C34962256B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DDCDAB46-6F6D-1918-6FB4-E0A94FA06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BF169F-433B-E6B9-3E83-1BE0D39C7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124E2-4FF5-4CA7-85E9-E8FACE32E3D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30050" name="Rectangle 1026">
            <a:extLst>
              <a:ext uri="{FF2B5EF4-FFF2-40B4-BE49-F238E27FC236}">
                <a16:creationId xmlns:a16="http://schemas.microsoft.com/office/drawing/2014/main" id="{B01A3F61-5556-EC91-DF0C-A7E61B9818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1027">
            <a:extLst>
              <a:ext uri="{FF2B5EF4-FFF2-40B4-BE49-F238E27FC236}">
                <a16:creationId xmlns:a16="http://schemas.microsoft.com/office/drawing/2014/main" id="{636036BE-F4CF-E77E-C87E-6A6ABFDAC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614D9B-7A2B-B2F6-64AE-1C7C09B4D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CBB86-E01B-4B58-8750-B8413590700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2647102C-D13C-5EEB-4046-F3298F9BE9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7BAAF21-EDD1-9CF2-D1D6-4883FB121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89448E-D07E-7439-F9C5-266EB9E5B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2BDA7-7E51-49D2-886A-DD2542D538C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322C00B4-8352-D3A5-ACE4-5788DC9316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7E4D065-0704-7D98-BCC8-FD51062B5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556ED1-9F25-C2CF-B87C-F05702ECF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E38BB-8E53-4CD3-8C2C-E5DC5A54E4B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4994" name="Rectangle 1026">
            <a:extLst>
              <a:ext uri="{FF2B5EF4-FFF2-40B4-BE49-F238E27FC236}">
                <a16:creationId xmlns:a16="http://schemas.microsoft.com/office/drawing/2014/main" id="{0FC73B9E-48B9-EAC2-1A0A-7F622FF4F5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>
            <a:extLst>
              <a:ext uri="{FF2B5EF4-FFF2-40B4-BE49-F238E27FC236}">
                <a16:creationId xmlns:a16="http://schemas.microsoft.com/office/drawing/2014/main" id="{6B79E669-BB86-0589-91AB-95300D47E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4D6970-9047-B6FE-EAAF-C88FFABD3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FEAE4-1CA5-444C-8BE2-870D8F472E0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F5FEBF5-9A76-C453-6FAA-68775CB252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3F0BDF2-0EAE-4A5A-486E-3647BC033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1D7D2B-B577-43B4-5702-99544AE972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DD348-C704-4A8D-ADCB-9FB3D4A37524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53C4671-4B0F-6CAD-1630-0CD8C7703D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DE24AB8-24B4-5F6D-4FE5-91740212D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4AC4AB-9A8E-DA09-9E1D-B67AC123F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F6416-833B-4A0F-8971-84232EDC0E32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223B9B6-57D3-3172-10A4-C091700AEC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2CE2C90-ECA2-FCB7-96EE-82CF1E829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2345FA-78F6-B837-3D80-3360CC65F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7B532-5DBF-4639-8045-EE5B666881D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C0C01B3-6E74-E240-84EF-C457CB9F99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186D352-F261-DC99-7C95-B4F0878F8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7E7DDE-30D6-C648-9CD5-BBC7E55E2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48DD4-9E28-4131-87DE-6E47E8B8D353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E595141A-9530-8552-97FB-1D5B14CE4F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0F36EDB-BDE8-4FB6-597C-5C82B36E5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D9F3B9-114D-7517-3036-98BB7C5BA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14DAE-CCE9-4294-9698-EC59A092A809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FDF9F3D6-97D9-52F9-8224-9C7E23D346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A7111E13-4B58-9EA8-3DDB-B4F86F8CF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68C961-835F-3273-76E7-F7D8DFB09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F5754-30F1-4144-BAC7-AF3173A5D7F8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CADF75B7-E0B3-91B4-95DC-9AACFA8E83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>
            <a:extLst>
              <a:ext uri="{FF2B5EF4-FFF2-40B4-BE49-F238E27FC236}">
                <a16:creationId xmlns:a16="http://schemas.microsoft.com/office/drawing/2014/main" id="{7D4822EC-8A3D-BA4A-0897-F4581AF30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11D435-3D96-D51D-8EF2-CEF34AE71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41880-0563-4076-8C41-8EBFEDB6B53C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32B2AA56-62B5-BAD3-BFDE-5EBFFA54CB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80DDE22-D559-4166-3F37-DDB72838B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79CF75-6BE1-C865-6B00-C5AD91802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AF903-A011-4938-A2F5-782AC294A9CA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7A63C825-3040-A706-8EF0-00153D917C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C9F4ADB-B354-E3D3-2A3C-D224E716E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DA9786-8A14-2CEE-9651-6121CA3CF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A2270-C5FD-4F5A-9A98-2E3BD895FCED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93A27C0E-FB85-79C6-DC53-0EE46DF730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620928E-9EBF-F767-EC38-C495CFEAA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0F1FAB-4C7D-132B-AAEA-EE609B105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B7932-0F49-4B5F-ADC3-1D84586A734F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69F9D54-F771-CC49-3420-CA63353E28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984ACE9-6FAE-1066-D2A2-30E5E62ED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A3DAE8-6DA7-15B2-8EC7-3E5C82E0D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16F11-2EA7-41FC-9141-B0D5A162B5D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3AF1D2A2-6E42-F661-2845-C4C86EF6A8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373DD57-B44F-0F08-6B08-39B36CA7A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B4EC31-82EF-6F0B-ABAE-305194245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C1ED4-6687-487F-9869-1F579FDF1B60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0D73B6E1-2E11-3209-D9B8-98B693C83C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C3E3611-2515-37B4-76A2-014E52DBA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59D5C6-1117-33FB-2215-9ED4B3419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61BD8-4019-4201-AA91-FEECB6858E51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B441F023-1B45-C160-6AA5-61F03FB870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CBC8D09-12F2-8B8D-FDFD-528C27D41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F4FF34-AF38-C536-208C-1BDB7DCEB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65272-D58A-4314-A56A-34DC3DEBD4C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41871C7-64ED-103B-056C-E4634130FA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7E563F0-090D-818F-0B79-0872AAB8B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366BF9-EC5C-6B90-73D6-509FF033D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F2BE5-7B10-4A8F-89FB-DA85DB74AE2D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DC18B912-F445-A14F-8AC4-0F268AFBD0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94ECD1B-077E-51F5-0556-2C4A4A5FE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7C3467-9477-7DA0-2936-F5B231FE2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9993-23C5-4DB7-B07C-D09436167F6C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9BFCBC3-8CF5-515F-8CED-E787BC7B76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71A359A-5E42-C0C5-6367-32ADBD825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06865E-14B0-8CB3-2545-312D07D21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AF736-C60A-44BB-8B6D-C06EA90E18BC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8A268-F5ED-01CD-1448-9D8B8B8057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1E77A0B-E80E-9061-0132-48CA2DAEC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868CC8-3FAB-5156-F257-47C6AE807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0F55B-783D-4A2E-BF27-200A92077BF8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83DF43C-4B33-90A4-0AD3-50EACAFF61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13182B6-2473-1613-B0E7-222EB3A2E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C312DF-3DAC-167D-BA52-D5CE3198D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32004-C383-4BEF-9F31-42FD8EEC551B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046FF2F2-7AD3-5FD2-7B1F-E3638F93DB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6F9E05A8-5318-42FF-E862-347664EE6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2048C3-AC28-A11D-84DC-CE77ED634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89831-34FB-4E61-AFB8-5440C756FE9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8281CBC-1943-B461-BF00-430BD1E4D6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06E387A-0B60-E38E-7491-43C757BF4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29575A-9881-3C99-5E62-8CD8D13C4E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27805-C466-48D5-A728-FDDE0091849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B60238D-65EF-8693-C27E-ACA20ABE14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86E1A28-8516-8A4F-A0BB-D331E8D77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9EA43F-54F1-DDCD-91E1-BBE404566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A63B3-AB8B-4514-BF36-2E745285C7F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616C85A-9361-E84E-7FF5-6322F436AE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341C1E8-0F69-20A7-7FA1-26D8E1613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026">
            <a:extLst>
              <a:ext uri="{FF2B5EF4-FFF2-40B4-BE49-F238E27FC236}">
                <a16:creationId xmlns:a16="http://schemas.microsoft.com/office/drawing/2014/main" id="{2B5F35DF-2545-2638-A128-7A9105CE47F4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66563" name="Freeform 1027">
              <a:extLst>
                <a:ext uri="{FF2B5EF4-FFF2-40B4-BE49-F238E27FC236}">
                  <a16:creationId xmlns:a16="http://schemas.microsoft.com/office/drawing/2014/main" id="{A9A88247-31F4-91CE-6229-EB818F154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64" name="Freeform 1028">
              <a:extLst>
                <a:ext uri="{FF2B5EF4-FFF2-40B4-BE49-F238E27FC236}">
                  <a16:creationId xmlns:a16="http://schemas.microsoft.com/office/drawing/2014/main" id="{CE910D17-200A-0979-A797-E26EFEF3BC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65" name="Freeform 1029">
              <a:extLst>
                <a:ext uri="{FF2B5EF4-FFF2-40B4-BE49-F238E27FC236}">
                  <a16:creationId xmlns:a16="http://schemas.microsoft.com/office/drawing/2014/main" id="{A7F4C17A-B122-4E59-1DDA-A971A3AB0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66" name="Freeform 1030">
              <a:extLst>
                <a:ext uri="{FF2B5EF4-FFF2-40B4-BE49-F238E27FC236}">
                  <a16:creationId xmlns:a16="http://schemas.microsoft.com/office/drawing/2014/main" id="{A58434E1-4145-E676-96A1-D9F663C52C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67" name="Freeform 1031">
              <a:extLst>
                <a:ext uri="{FF2B5EF4-FFF2-40B4-BE49-F238E27FC236}">
                  <a16:creationId xmlns:a16="http://schemas.microsoft.com/office/drawing/2014/main" id="{6754A673-533B-F26F-259A-FDACE8D73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68" name="Freeform 1032">
              <a:extLst>
                <a:ext uri="{FF2B5EF4-FFF2-40B4-BE49-F238E27FC236}">
                  <a16:creationId xmlns:a16="http://schemas.microsoft.com/office/drawing/2014/main" id="{30AD6E00-5C01-BF5E-56EA-1B41C39A7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69" name="Freeform 1033">
              <a:extLst>
                <a:ext uri="{FF2B5EF4-FFF2-40B4-BE49-F238E27FC236}">
                  <a16:creationId xmlns:a16="http://schemas.microsoft.com/office/drawing/2014/main" id="{4358851A-01AA-1A68-44EC-E524ACC2E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0" name="Freeform 1034">
              <a:extLst>
                <a:ext uri="{FF2B5EF4-FFF2-40B4-BE49-F238E27FC236}">
                  <a16:creationId xmlns:a16="http://schemas.microsoft.com/office/drawing/2014/main" id="{AE58F2E8-2ACC-FD7D-C763-648413CAA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1" name="Freeform 1035">
              <a:extLst>
                <a:ext uri="{FF2B5EF4-FFF2-40B4-BE49-F238E27FC236}">
                  <a16:creationId xmlns:a16="http://schemas.microsoft.com/office/drawing/2014/main" id="{C25476FC-50E4-2C32-1527-9E7A58B957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2" name="Freeform 1036">
              <a:extLst>
                <a:ext uri="{FF2B5EF4-FFF2-40B4-BE49-F238E27FC236}">
                  <a16:creationId xmlns:a16="http://schemas.microsoft.com/office/drawing/2014/main" id="{B2FA37A3-CDB0-CB80-B8D9-8175DB692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3" name="Freeform 1037">
              <a:extLst>
                <a:ext uri="{FF2B5EF4-FFF2-40B4-BE49-F238E27FC236}">
                  <a16:creationId xmlns:a16="http://schemas.microsoft.com/office/drawing/2014/main" id="{480B6F7F-7257-2D5A-4747-C66F65B40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4" name="Freeform 1038">
              <a:extLst>
                <a:ext uri="{FF2B5EF4-FFF2-40B4-BE49-F238E27FC236}">
                  <a16:creationId xmlns:a16="http://schemas.microsoft.com/office/drawing/2014/main" id="{9D5EC3A0-5F3B-4ACB-3C06-C5E3E31ABD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5" name="Freeform 1039">
              <a:extLst>
                <a:ext uri="{FF2B5EF4-FFF2-40B4-BE49-F238E27FC236}">
                  <a16:creationId xmlns:a16="http://schemas.microsoft.com/office/drawing/2014/main" id="{1138F16E-DB72-0AF6-1F44-B1E646853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6" name="Freeform 1040">
              <a:extLst>
                <a:ext uri="{FF2B5EF4-FFF2-40B4-BE49-F238E27FC236}">
                  <a16:creationId xmlns:a16="http://schemas.microsoft.com/office/drawing/2014/main" id="{BCD2C18F-43CE-08DA-30F6-F854F11FCE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7" name="Freeform 1041">
              <a:extLst>
                <a:ext uri="{FF2B5EF4-FFF2-40B4-BE49-F238E27FC236}">
                  <a16:creationId xmlns:a16="http://schemas.microsoft.com/office/drawing/2014/main" id="{CA78896B-D782-034A-3D50-B4378D59B1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8" name="Freeform 1042">
              <a:extLst>
                <a:ext uri="{FF2B5EF4-FFF2-40B4-BE49-F238E27FC236}">
                  <a16:creationId xmlns:a16="http://schemas.microsoft.com/office/drawing/2014/main" id="{03AA26AD-2755-3C2C-038D-DBA03F3B3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79" name="Freeform 1043">
              <a:extLst>
                <a:ext uri="{FF2B5EF4-FFF2-40B4-BE49-F238E27FC236}">
                  <a16:creationId xmlns:a16="http://schemas.microsoft.com/office/drawing/2014/main" id="{4179D707-F493-CCBF-4D69-0AA905A75A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0" name="Freeform 1044">
              <a:extLst>
                <a:ext uri="{FF2B5EF4-FFF2-40B4-BE49-F238E27FC236}">
                  <a16:creationId xmlns:a16="http://schemas.microsoft.com/office/drawing/2014/main" id="{A7FCA1D8-919C-28CB-832E-099D0FB819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1" name="Freeform 1045">
              <a:extLst>
                <a:ext uri="{FF2B5EF4-FFF2-40B4-BE49-F238E27FC236}">
                  <a16:creationId xmlns:a16="http://schemas.microsoft.com/office/drawing/2014/main" id="{CDC7B1CD-42DF-53DA-F9BC-C863A9F5B1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2" name="Freeform 1046">
              <a:extLst>
                <a:ext uri="{FF2B5EF4-FFF2-40B4-BE49-F238E27FC236}">
                  <a16:creationId xmlns:a16="http://schemas.microsoft.com/office/drawing/2014/main" id="{35F1E742-E5F6-B18F-FCEA-48206990F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3" name="Freeform 1047">
              <a:extLst>
                <a:ext uri="{FF2B5EF4-FFF2-40B4-BE49-F238E27FC236}">
                  <a16:creationId xmlns:a16="http://schemas.microsoft.com/office/drawing/2014/main" id="{DD9DCE55-5B93-69B8-0390-558081D2A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4" name="Freeform 1048">
              <a:extLst>
                <a:ext uri="{FF2B5EF4-FFF2-40B4-BE49-F238E27FC236}">
                  <a16:creationId xmlns:a16="http://schemas.microsoft.com/office/drawing/2014/main" id="{E4A9FF39-0DD6-A430-5DDB-93923969E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6585" name="Group 1049">
            <a:extLst>
              <a:ext uri="{FF2B5EF4-FFF2-40B4-BE49-F238E27FC236}">
                <a16:creationId xmlns:a16="http://schemas.microsoft.com/office/drawing/2014/main" id="{DC3842E8-A84A-D502-6875-9F8B981B8BE2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66586" name="Freeform 1050">
              <a:extLst>
                <a:ext uri="{FF2B5EF4-FFF2-40B4-BE49-F238E27FC236}">
                  <a16:creationId xmlns:a16="http://schemas.microsoft.com/office/drawing/2014/main" id="{1F770B5C-4BE7-806F-A890-F20ACFFF19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7" name="Freeform 1051">
              <a:extLst>
                <a:ext uri="{FF2B5EF4-FFF2-40B4-BE49-F238E27FC236}">
                  <a16:creationId xmlns:a16="http://schemas.microsoft.com/office/drawing/2014/main" id="{5EFC0EF0-1FF3-3E44-9C4A-FD342A36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8" name="Freeform 1052">
              <a:extLst>
                <a:ext uri="{FF2B5EF4-FFF2-40B4-BE49-F238E27FC236}">
                  <a16:creationId xmlns:a16="http://schemas.microsoft.com/office/drawing/2014/main" id="{8137B8C0-6BED-4AEE-62C3-69BB5381F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6589" name="Rectangle 1053">
            <a:extLst>
              <a:ext uri="{FF2B5EF4-FFF2-40B4-BE49-F238E27FC236}">
                <a16:creationId xmlns:a16="http://schemas.microsoft.com/office/drawing/2014/main" id="{21991722-DA7B-0BD1-77B2-285CB6A0818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6590" name="Rectangle 1054">
            <a:extLst>
              <a:ext uri="{FF2B5EF4-FFF2-40B4-BE49-F238E27FC236}">
                <a16:creationId xmlns:a16="http://schemas.microsoft.com/office/drawing/2014/main" id="{F6B41880-4452-7DA6-5915-D8706F1FD3D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6591" name="Rectangle 1055">
            <a:extLst>
              <a:ext uri="{FF2B5EF4-FFF2-40B4-BE49-F238E27FC236}">
                <a16:creationId xmlns:a16="http://schemas.microsoft.com/office/drawing/2014/main" id="{8275B144-A45C-919F-66A5-952DB261EBA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6592" name="Rectangle 1056">
            <a:extLst>
              <a:ext uri="{FF2B5EF4-FFF2-40B4-BE49-F238E27FC236}">
                <a16:creationId xmlns:a16="http://schemas.microsoft.com/office/drawing/2014/main" id="{C0751204-A26A-BAD3-EEC2-3ED8AA0DE2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6593" name="Rectangle 1057">
            <a:extLst>
              <a:ext uri="{FF2B5EF4-FFF2-40B4-BE49-F238E27FC236}">
                <a16:creationId xmlns:a16="http://schemas.microsoft.com/office/drawing/2014/main" id="{CCE5DFDF-0D2A-8B7F-7774-7BF0465A0B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F0524C-D99A-4F85-82B3-215E207C8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B23B-594B-2E12-6416-2AE7073C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4E345-1A9F-1370-1BAA-A7FC18D02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C752B-3CA2-1F84-70A1-86924953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65DE-370E-7521-47EB-C69BC443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299F3-A022-A8E8-1A5A-9506706D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C74C3-ACAE-4D8C-B71C-CF623A37F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3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ACDF5-F2C2-72A6-1162-AC96B81A3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5F448-659C-E60F-D55B-9136D59EF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1D46-F6F5-8671-B423-D4349F34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4729-5E3E-97D9-3D3B-611A7838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815D-ABAE-AE89-AA3B-E6AFF72D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FC117-C05C-4E03-854E-93615CB40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4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78A4-1A2E-536C-F5F8-9AB5B6D7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0644960-A32D-46BF-7B15-9C89C0724F70}"/>
              </a:ext>
            </a:extLst>
          </p:cNvPr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2BA7A-6D8F-62B9-692B-50896DD3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C8751-DBDE-6477-6DB4-0936ABCD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30596-82FB-F8B3-FF91-A243BE41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D0DA-B5AD-8851-78C1-75629AEC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0A46A0-DD19-40B6-9815-62CEAE5DE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11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DE47-4414-45A6-0E9B-356CC68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BB9D8-B5A1-C324-39F4-C42D264083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6F3A40AE-FC0A-235D-B545-7F66EC56804F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1CB-D00F-101D-C4EE-7525E40A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32C3C-08C8-B227-5DAA-84EE38A3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4891D-69EB-364F-5A0B-2146F585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2A1DA0-17BA-4476-BE38-65A52BD2A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18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BF68-4C9E-8AD7-4EC1-107B52A0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18FCCA57-4844-B189-75C6-4BA239E598F2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0EF23-D092-7B6C-0AFB-F678EED8C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57111-B8B1-6892-30B7-734592D8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E5C57-1AB3-60D8-840B-9D6136CE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A6130-D7F6-EE13-6FFF-A08D58D0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768529-6C6E-4AFB-A27E-DC9315935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1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EAD7-86DF-D0E6-D39C-9C91008A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097E93DA-120C-2E0D-A949-663E748888C5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121B-58F8-E81A-7939-CCF8E858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27500-B425-4EBE-71CB-6EC1B585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DFC5-5496-FBC4-28AC-B2D0DFB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F6D60E-1805-4C56-AD3D-CE436E53E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9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54AF-5077-A758-6C3A-5EB51315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17426-03AE-C4EE-50BB-86772788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787A-9067-E646-229A-E755FEF7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CB52-B1B1-D00B-4B28-F14348BB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1770-358A-9367-7F45-E6B53078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2E575-BDEF-4065-8DB7-5EE0F1068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65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D701-60B4-5B88-649A-CFE92BF5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47A41-1F4F-486D-3EF9-8D3BF7BEA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C87CA-55C6-1132-72F8-B3E29FB8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78F15-3E25-5B8E-9FF0-5C12DC02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1D89-10CE-E362-05C5-6F75EBB9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9467E-1257-4F38-8B7A-A8B11463C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81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33D7-141E-46B8-905B-E47A3BCF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BBAA-5435-D349-A0AC-9972FF733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A2C30-D30D-4155-D7E2-5E9457F5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1002-54C0-46FF-C0A0-EB6A993C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8050F-755C-48E5-A212-7BBBE7B6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25889-6B60-520C-87D2-63172979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8A0B-9B16-4D29-B4A2-7E4746479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00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7CC5-1797-CD19-54EA-9E223EDB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7F7EC-59CA-2ABB-36B9-B30925B30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758CA-E741-E228-DB13-36B53AF6B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00F2F-B7F6-0B85-FEF3-9EE5B1923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0548D-96DB-715C-84C9-89D2FA6CD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BBFB5-A42F-EEA5-FC43-F9EFE5C2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EABF0-3DF6-E120-5F69-6201F294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57684-3A41-155E-BFB4-74BAAB8C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48986-CF2D-47B6-8C73-9D8E69A21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3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BAD6-4A2D-4D6E-BB93-619FB97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3DEF6-B3A0-D67A-AF4B-7A2B0656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98C5F-E840-5B48-51FC-CE10F899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8085F-A052-759A-DFE3-E10E745C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DB4C0-B4F3-46C7-8162-F2CA4DB7D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0D800-13FB-A15C-4A23-346999FB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1EE5F-5783-4ABB-F676-8F0726A3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6F865-B15F-C3CF-445A-2411188C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49C3-0DE0-4BEB-A240-756FA66A0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69AE-B808-25CA-95CB-C5A5F654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21246-F2E6-B88D-A756-B3500B339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B47CE-058D-49F9-4E0B-AA857C8F4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1A950-796B-53B5-ECCB-B87A4CC4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74052-0806-1EE6-A6BF-3B48C2C9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6171-5F2F-1B6F-13FB-88D37D1A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7094-6D3B-46C1-A1CC-7C2C0AB6A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88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12F3-6A15-508B-6F27-8F737E79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28997-9951-E11C-B818-F96A30865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0288-E966-8314-CB36-18B30ED3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73EBF-ED2C-4F49-F400-79533677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BC8A9-7A8B-531D-FE9E-B1192CF9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75192-4F6E-EC50-531C-6F9C57AE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C3F57-3F9E-4937-93B6-58E37FF0D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9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>
            <a:extLst>
              <a:ext uri="{FF2B5EF4-FFF2-40B4-BE49-F238E27FC236}">
                <a16:creationId xmlns:a16="http://schemas.microsoft.com/office/drawing/2014/main" id="{E540CDDB-9B9B-3632-1055-E40F6CE660A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65539" name="Freeform 3">
              <a:extLst>
                <a:ext uri="{FF2B5EF4-FFF2-40B4-BE49-F238E27FC236}">
                  <a16:creationId xmlns:a16="http://schemas.microsoft.com/office/drawing/2014/main" id="{268C6854-C7BC-DE00-194D-9E08CCB6F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0" name="Freeform 4">
              <a:extLst>
                <a:ext uri="{FF2B5EF4-FFF2-40B4-BE49-F238E27FC236}">
                  <a16:creationId xmlns:a16="http://schemas.microsoft.com/office/drawing/2014/main" id="{82892FE7-058C-7931-0E69-935872F98F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1" name="Freeform 5">
              <a:extLst>
                <a:ext uri="{FF2B5EF4-FFF2-40B4-BE49-F238E27FC236}">
                  <a16:creationId xmlns:a16="http://schemas.microsoft.com/office/drawing/2014/main" id="{77E31613-DCA0-988C-2D49-1B79C8775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2" name="Freeform 6">
              <a:extLst>
                <a:ext uri="{FF2B5EF4-FFF2-40B4-BE49-F238E27FC236}">
                  <a16:creationId xmlns:a16="http://schemas.microsoft.com/office/drawing/2014/main" id="{8E6B1E54-B136-2DFE-603C-3CCD0ABCE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3" name="Freeform 7">
              <a:extLst>
                <a:ext uri="{FF2B5EF4-FFF2-40B4-BE49-F238E27FC236}">
                  <a16:creationId xmlns:a16="http://schemas.microsoft.com/office/drawing/2014/main" id="{05CD30CD-A07D-AF32-4B3F-620C01DB7E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4" name="Freeform 8">
              <a:extLst>
                <a:ext uri="{FF2B5EF4-FFF2-40B4-BE49-F238E27FC236}">
                  <a16:creationId xmlns:a16="http://schemas.microsoft.com/office/drawing/2014/main" id="{D7AFA6AA-8320-E0E0-387C-56D8A8E5F4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5" name="Freeform 9">
              <a:extLst>
                <a:ext uri="{FF2B5EF4-FFF2-40B4-BE49-F238E27FC236}">
                  <a16:creationId xmlns:a16="http://schemas.microsoft.com/office/drawing/2014/main" id="{1560433E-9B40-FA83-3876-B5869CD62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6" name="Freeform 10">
              <a:extLst>
                <a:ext uri="{FF2B5EF4-FFF2-40B4-BE49-F238E27FC236}">
                  <a16:creationId xmlns:a16="http://schemas.microsoft.com/office/drawing/2014/main" id="{20F2FFD8-BD2E-2109-EC2C-6E0B4A6A73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7" name="Freeform 11">
              <a:extLst>
                <a:ext uri="{FF2B5EF4-FFF2-40B4-BE49-F238E27FC236}">
                  <a16:creationId xmlns:a16="http://schemas.microsoft.com/office/drawing/2014/main" id="{EB0462B2-6254-803E-3D6A-62114EDBCC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8" name="Freeform 12">
              <a:extLst>
                <a:ext uri="{FF2B5EF4-FFF2-40B4-BE49-F238E27FC236}">
                  <a16:creationId xmlns:a16="http://schemas.microsoft.com/office/drawing/2014/main" id="{560C4442-F42C-592F-2CA6-7DAE1F27A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9" name="Freeform 13">
              <a:extLst>
                <a:ext uri="{FF2B5EF4-FFF2-40B4-BE49-F238E27FC236}">
                  <a16:creationId xmlns:a16="http://schemas.microsoft.com/office/drawing/2014/main" id="{0490DE21-7946-48F6-0572-EE652C5E4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0" name="Freeform 14">
              <a:extLst>
                <a:ext uri="{FF2B5EF4-FFF2-40B4-BE49-F238E27FC236}">
                  <a16:creationId xmlns:a16="http://schemas.microsoft.com/office/drawing/2014/main" id="{AF6A2FE4-3D87-859C-6D84-BDBD56334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1" name="Freeform 15">
              <a:extLst>
                <a:ext uri="{FF2B5EF4-FFF2-40B4-BE49-F238E27FC236}">
                  <a16:creationId xmlns:a16="http://schemas.microsoft.com/office/drawing/2014/main" id="{C4211831-4F5E-D6BE-FD49-0DC12FE7A3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2" name="Freeform 16">
              <a:extLst>
                <a:ext uri="{FF2B5EF4-FFF2-40B4-BE49-F238E27FC236}">
                  <a16:creationId xmlns:a16="http://schemas.microsoft.com/office/drawing/2014/main" id="{DD119CD8-C3C1-BB95-56DF-F84170B7F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3" name="Freeform 17">
              <a:extLst>
                <a:ext uri="{FF2B5EF4-FFF2-40B4-BE49-F238E27FC236}">
                  <a16:creationId xmlns:a16="http://schemas.microsoft.com/office/drawing/2014/main" id="{0CC502A1-E886-2FB8-9322-154497053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4" name="Freeform 18">
              <a:extLst>
                <a:ext uri="{FF2B5EF4-FFF2-40B4-BE49-F238E27FC236}">
                  <a16:creationId xmlns:a16="http://schemas.microsoft.com/office/drawing/2014/main" id="{6C274EEB-5595-F11E-9EB2-F24E2AEFBE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5" name="Freeform 19">
              <a:extLst>
                <a:ext uri="{FF2B5EF4-FFF2-40B4-BE49-F238E27FC236}">
                  <a16:creationId xmlns:a16="http://schemas.microsoft.com/office/drawing/2014/main" id="{B35C3363-D5CB-B751-68E3-1EB42DF53E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6" name="Freeform 20">
              <a:extLst>
                <a:ext uri="{FF2B5EF4-FFF2-40B4-BE49-F238E27FC236}">
                  <a16:creationId xmlns:a16="http://schemas.microsoft.com/office/drawing/2014/main" id="{FFF8ADE0-2498-983D-80A2-A44F871E5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7" name="Freeform 21">
              <a:extLst>
                <a:ext uri="{FF2B5EF4-FFF2-40B4-BE49-F238E27FC236}">
                  <a16:creationId xmlns:a16="http://schemas.microsoft.com/office/drawing/2014/main" id="{39C8B4B1-74EC-195A-4267-6A2BE8216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8" name="Freeform 22">
              <a:extLst>
                <a:ext uri="{FF2B5EF4-FFF2-40B4-BE49-F238E27FC236}">
                  <a16:creationId xmlns:a16="http://schemas.microsoft.com/office/drawing/2014/main" id="{287E28EE-737D-0E5B-E972-4F6FF07D63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9" name="Freeform 23">
              <a:extLst>
                <a:ext uri="{FF2B5EF4-FFF2-40B4-BE49-F238E27FC236}">
                  <a16:creationId xmlns:a16="http://schemas.microsoft.com/office/drawing/2014/main" id="{FCD0D429-8009-D19A-AB2C-D332B7CFC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60" name="Freeform 24">
              <a:extLst>
                <a:ext uri="{FF2B5EF4-FFF2-40B4-BE49-F238E27FC236}">
                  <a16:creationId xmlns:a16="http://schemas.microsoft.com/office/drawing/2014/main" id="{9E2CE6B8-C9E5-6781-4A7F-402B0699A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5561" name="Group 25">
            <a:extLst>
              <a:ext uri="{FF2B5EF4-FFF2-40B4-BE49-F238E27FC236}">
                <a16:creationId xmlns:a16="http://schemas.microsoft.com/office/drawing/2014/main" id="{16D8471C-2FC5-F3B1-BDC7-73ED2774DB9A}"/>
              </a:ext>
            </a:extLst>
          </p:cNvPr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65562" name="Freeform 26">
              <a:extLst>
                <a:ext uri="{FF2B5EF4-FFF2-40B4-BE49-F238E27FC236}">
                  <a16:creationId xmlns:a16="http://schemas.microsoft.com/office/drawing/2014/main" id="{04A29173-D538-BA48-AE77-ACDCA6AFB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63" name="Freeform 27">
              <a:extLst>
                <a:ext uri="{FF2B5EF4-FFF2-40B4-BE49-F238E27FC236}">
                  <a16:creationId xmlns:a16="http://schemas.microsoft.com/office/drawing/2014/main" id="{3A3BD055-5907-9450-5821-6BDDCAA8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64" name="Freeform 28">
              <a:extLst>
                <a:ext uri="{FF2B5EF4-FFF2-40B4-BE49-F238E27FC236}">
                  <a16:creationId xmlns:a16="http://schemas.microsoft.com/office/drawing/2014/main" id="{E346B0B2-0181-B2B5-6E2C-346FEAC42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5565" name="Rectangle 29">
            <a:extLst>
              <a:ext uri="{FF2B5EF4-FFF2-40B4-BE49-F238E27FC236}">
                <a16:creationId xmlns:a16="http://schemas.microsoft.com/office/drawing/2014/main" id="{D4D4DA23-7798-642C-9923-2D0D8AE70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66" name="Rectangle 30">
            <a:extLst>
              <a:ext uri="{FF2B5EF4-FFF2-40B4-BE49-F238E27FC236}">
                <a16:creationId xmlns:a16="http://schemas.microsoft.com/office/drawing/2014/main" id="{442B7E33-112B-2FED-4EA0-F2F725699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67" name="Rectangle 31">
            <a:extLst>
              <a:ext uri="{FF2B5EF4-FFF2-40B4-BE49-F238E27FC236}">
                <a16:creationId xmlns:a16="http://schemas.microsoft.com/office/drawing/2014/main" id="{C0EF4EB5-D051-AA3F-0A7B-DB77198DBC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5568" name="Rectangle 32">
            <a:extLst>
              <a:ext uri="{FF2B5EF4-FFF2-40B4-BE49-F238E27FC236}">
                <a16:creationId xmlns:a16="http://schemas.microsoft.com/office/drawing/2014/main" id="{C656DD67-2E12-9BF2-4CB9-6AFDAE7FF8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5569" name="Rectangle 33">
            <a:extLst>
              <a:ext uri="{FF2B5EF4-FFF2-40B4-BE49-F238E27FC236}">
                <a16:creationId xmlns:a16="http://schemas.microsoft.com/office/drawing/2014/main" id="{F0A525C5-2A69-F20A-A6A7-AB8E4BD3D1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C8A38-AED4-4552-B370-42012EB41B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images.google.com/imgres?imgurl=http://www.diggerhistory.info/images/flags/italyflag-fascist.gif&amp;imgrefurl=http://www.diggerhistory.info/pages-leaders/ww2/mussolini.htm&amp;h=145&amp;w=212&amp;sz=2&amp;tbnid=ekjxtUJ5BMXOQM:&amp;tbnh=69&amp;tbnw=101&amp;hl=en&amp;start=2&amp;prev=/images%3Fq%3Ditaly%2Bflag%2Bwwii%26svnum%3D10%26hl%3Den%26lr%3D%26rls%3DGGLG,GGLG:2005-21,GGLG:en" TargetMode="Externa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C1F653C-8767-0813-B215-B49A3C8F1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wars occur?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D9B94B-70F2-0259-12BB-EC30CF5B6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Nations compete over natural resources.</a:t>
            </a:r>
          </a:p>
          <a:p>
            <a:r>
              <a:rPr lang="en-US" altLang="en-US"/>
              <a:t>Individuals demand greater political and economic freedom.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859521-B016-C088-82A6-A003FDA50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374650"/>
          </a:xfrm>
        </p:spPr>
        <p:txBody>
          <a:bodyPr/>
          <a:lstStyle/>
          <a:p>
            <a:r>
              <a:rPr lang="en-US" altLang="en-US" sz="5400"/>
              <a:t>Totalitarianism</a:t>
            </a:r>
            <a:r>
              <a:rPr lang="en-US" altLang="en-US"/>
              <a:t> 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BB3E348-C93D-C5D8-7A4A-0EDD3CD4EA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sz="2800">
              <a:solidFill>
                <a:srgbClr val="000000"/>
              </a:solidFill>
            </a:endParaRP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B288CDE8-FDC5-D87E-4BD6-8B10CCCE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870075"/>
            <a:ext cx="7254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0000"/>
                </a:solidFill>
              </a:rPr>
              <a:t>Mussolini	(Italy)	Hitler (Germany)</a:t>
            </a:r>
          </a:p>
        </p:txBody>
      </p:sp>
      <p:pic>
        <p:nvPicPr>
          <p:cNvPr id="31759" name="Picture 15">
            <a:extLst>
              <a:ext uri="{FF2B5EF4-FFF2-40B4-BE49-F238E27FC236}">
                <a16:creationId xmlns:a16="http://schemas.microsoft.com/office/drawing/2014/main" id="{9AD5347B-C665-5CA4-0F0D-CE1CB85F071E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514600"/>
            <a:ext cx="6477000" cy="404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8BE358-261B-C7B1-468D-EB3F3BC38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Germany late 1930s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8D54D3-456C-923F-EDDD-6CD9B2851B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048000" cy="4114800"/>
          </a:xfrm>
        </p:spPr>
        <p:txBody>
          <a:bodyPr/>
          <a:lstStyle/>
          <a:p>
            <a:r>
              <a:rPr lang="en-US" altLang="en-US" sz="3600"/>
              <a:t>Germany escaped the Depression by militarizing.</a:t>
            </a:r>
          </a:p>
          <a:p>
            <a:r>
              <a:rPr lang="en-US" altLang="en-US" sz="3600"/>
              <a:t>This is Berlin 1936</a:t>
            </a:r>
          </a:p>
          <a:p>
            <a:endParaRPr lang="en-US" altLang="en-US" sz="3600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C5F0AEC6-4112-8348-9CE7-B918A754CE8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828800"/>
            <a:ext cx="5145088" cy="448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01BAD69-695E-7D95-0F27-93A61C915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219200"/>
          </a:xfrm>
        </p:spPr>
        <p:txBody>
          <a:bodyPr/>
          <a:lstStyle/>
          <a:p>
            <a:r>
              <a:rPr lang="en-US" altLang="en-US"/>
              <a:t>Appeasement – Hitler wanted land, Britain and France let him have it without war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767EE4DB-1D7B-F59F-474B-0C4DEF3C0BA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id="{2EC7424B-1DA7-A443-282F-C0CADD497D5A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65313"/>
            <a:ext cx="7848600" cy="4992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E73D358A-2A15-1085-865E-DC630F74BD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657600" cy="4114800"/>
          </a:xfrm>
        </p:spPr>
        <p:txBody>
          <a:bodyPr/>
          <a:lstStyle/>
          <a:p>
            <a:endParaRPr lang="en-GB" altLang="en-US" sz="2800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CBB1BB12-ECB4-9A07-B202-A552BC300D25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7788"/>
            <a:ext cx="9144000" cy="6935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Rectangle 7">
            <a:extLst>
              <a:ext uri="{FF2B5EF4-FFF2-40B4-BE49-F238E27FC236}">
                <a16:creationId xmlns:a16="http://schemas.microsoft.com/office/drawing/2014/main" id="{B6E38088-FDE5-127A-70E3-01487B19C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WWII started when Hitler invaded Poland 1939.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26CBD3-5CF1-723D-D4EC-0BCFC9F67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Fortress Europa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1467CEA4-EDF7-597B-9F85-729A7B01D2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219200"/>
            <a:ext cx="2438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In no time, Germany conquered most of Europe with tanks, planes, railroads.</a:t>
            </a:r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id="{104D577C-42FF-ECAC-0101-2703CFE94A1C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60960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>
            <a:extLst>
              <a:ext uri="{FF2B5EF4-FFF2-40B4-BE49-F238E27FC236}">
                <a16:creationId xmlns:a16="http://schemas.microsoft.com/office/drawing/2014/main" id="{A4456354-1E86-4F13-A163-B75C3EBB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2" b="18555"/>
          <a:stretch>
            <a:fillRect/>
          </a:stretch>
        </p:blipFill>
        <p:spPr bwMode="auto">
          <a:xfrm>
            <a:off x="228600" y="-38100"/>
            <a:ext cx="8763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>
            <a:extLst>
              <a:ext uri="{FF2B5EF4-FFF2-40B4-BE49-F238E27FC236}">
                <a16:creationId xmlns:a16="http://schemas.microsoft.com/office/drawing/2014/main" id="{8334D7E0-4B4B-6B2B-69EF-FF3E1285038B}"/>
              </a:ext>
            </a:extLst>
          </p:cNvPr>
          <p:cNvSpPr txBox="1">
            <a:spLocks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Hitler in Paris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82CE0FF-A7F7-89E0-08EB-47FA7DBA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Battle of Britain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668B94EB-289F-AE3C-EDBC-F5FE2B7E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>
            <a:extLst>
              <a:ext uri="{FF2B5EF4-FFF2-40B4-BE49-F238E27FC236}">
                <a16:creationId xmlns:a16="http://schemas.microsoft.com/office/drawing/2014/main" id="{1AC0AA7B-7E6E-2A00-1D2F-1BFCD8120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27075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/>
              <a:t>Battle of Britain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DF8E350-9965-75B0-C893-6F246AC12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altLang="en-US"/>
              <a:t>Tough cold winters killed many NAZI troops in USSR.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F26F81E-BBF9-AF57-2B6F-8A6075B1D3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524000"/>
            <a:ext cx="26670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Russian people are tough!  21 million dead, yet no surrender!</a:t>
            </a:r>
          </a:p>
        </p:txBody>
      </p:sp>
      <p:pic>
        <p:nvPicPr>
          <p:cNvPr id="141316" name="Picture 4">
            <a:extLst>
              <a:ext uri="{FF2B5EF4-FFF2-40B4-BE49-F238E27FC236}">
                <a16:creationId xmlns:a16="http://schemas.microsoft.com/office/drawing/2014/main" id="{D3227D5E-2018-3909-F185-440F60CE3CAF}"/>
              </a:ext>
            </a:extLst>
          </p:cNvPr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17638"/>
            <a:ext cx="6324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>
            <a:extLst>
              <a:ext uri="{FF2B5EF4-FFF2-40B4-BE49-F238E27FC236}">
                <a16:creationId xmlns:a16="http://schemas.microsoft.com/office/drawing/2014/main" id="{63D71BB5-CEFE-A6C5-8196-5ED8B70FB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14605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Invasion of Normandy, France</a:t>
            </a:r>
          </a:p>
        </p:txBody>
      </p:sp>
      <p:sp>
        <p:nvSpPr>
          <p:cNvPr id="131075" name="Rectangle 1027">
            <a:extLst>
              <a:ext uri="{FF2B5EF4-FFF2-40B4-BE49-F238E27FC236}">
                <a16:creationId xmlns:a16="http://schemas.microsoft.com/office/drawing/2014/main" id="{3CBE2E85-D14B-755F-96C9-EF38291C25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429000" cy="4114800"/>
          </a:xfrm>
        </p:spPr>
        <p:txBody>
          <a:bodyPr/>
          <a:lstStyle/>
          <a:p>
            <a:endParaRPr lang="en-GB" altLang="en-US" sz="2800">
              <a:solidFill>
                <a:srgbClr val="000000"/>
              </a:solidFill>
            </a:endParaRPr>
          </a:p>
        </p:txBody>
      </p:sp>
      <p:pic>
        <p:nvPicPr>
          <p:cNvPr id="131076" name="Picture 1028">
            <a:extLst>
              <a:ext uri="{FF2B5EF4-FFF2-40B4-BE49-F238E27FC236}">
                <a16:creationId xmlns:a16="http://schemas.microsoft.com/office/drawing/2014/main" id="{76E3FDE7-5084-5B79-ACE1-8F0A893105C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8305800" cy="590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686786D4-F0F2-BE6D-BC15-ECE96D124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Tank!</a:t>
            </a: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1791F68D-4EE0-D817-9C94-EBF48C4B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4350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1C902AF-9D1B-9C73-874E-DA3E66A95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 will study 3 aspects of WWII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A2708FA-BA1D-90C2-D824-33D83BF52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>
                <a:solidFill>
                  <a:srgbClr val="000000"/>
                </a:solidFill>
              </a:rPr>
              <a:t>The war in Europe against Germany and Italy</a:t>
            </a:r>
          </a:p>
          <a:p>
            <a:r>
              <a:rPr lang="en-US" altLang="en-US" sz="4400">
                <a:solidFill>
                  <a:srgbClr val="000000"/>
                </a:solidFill>
              </a:rPr>
              <a:t>The war in Asia with Japan</a:t>
            </a:r>
          </a:p>
          <a:p>
            <a:r>
              <a:rPr lang="en-US" altLang="en-US" sz="4400">
                <a:solidFill>
                  <a:srgbClr val="000000"/>
                </a:solidFill>
              </a:rPr>
              <a:t>The home front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A674F91A-B236-256C-A431-34ED31CE1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Anti-tank weaponry</a:t>
            </a:r>
          </a:p>
        </p:txBody>
      </p:sp>
      <p:pic>
        <p:nvPicPr>
          <p:cNvPr id="135171" name="Picture 3">
            <a:extLst>
              <a:ext uri="{FF2B5EF4-FFF2-40B4-BE49-F238E27FC236}">
                <a16:creationId xmlns:a16="http://schemas.microsoft.com/office/drawing/2014/main" id="{BFE97CDC-308F-591E-8458-4EF39A7D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6007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>
            <a:extLst>
              <a:ext uri="{FF2B5EF4-FFF2-40B4-BE49-F238E27FC236}">
                <a16:creationId xmlns:a16="http://schemas.microsoft.com/office/drawing/2014/main" id="{13421FC3-FAFB-D7F6-854B-27E56AEC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54200"/>
            <a:ext cx="2759075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3" name="Picture 5">
            <a:extLst>
              <a:ext uri="{FF2B5EF4-FFF2-40B4-BE49-F238E27FC236}">
                <a16:creationId xmlns:a16="http://schemas.microsoft.com/office/drawing/2014/main" id="{20DC8718-4B76-7999-8CA9-78BD4AFE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37088"/>
            <a:ext cx="4191000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7BC0870-DE50-B335-2A02-532DCA688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2CFAA98-740C-D8B5-B798-929DFDC2264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685800"/>
            <a:ext cx="26670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English Channel protected England</a:t>
            </a:r>
          </a:p>
          <a:p>
            <a:r>
              <a:rPr lang="en-US" altLang="en-US" sz="4000">
                <a:solidFill>
                  <a:srgbClr val="000000"/>
                </a:solidFill>
              </a:rPr>
              <a:t>Britain resisted German air force</a:t>
            </a: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5138EBCE-D5B4-612E-7BCD-545CABA9F03E}"/>
              </a:ext>
            </a:extLst>
          </p:cNvPr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847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4B3C4B-5E77-2713-BB70-CE487CF49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/>
              <a:t>Germany’s end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F690FFC-3DC2-7908-C20F-28B646EE8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Germany invaded the Soviet Union and lost a million troops due to the cold and Russian bravery.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Germany spent too many resources trying to kill Jews and not supporting his troops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Germans fought Russians in the east and Americans and Brits in the West.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D4AC7297-07BA-2FFF-0808-2F8561818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Germany surrenders April ‘45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4B9D48C-E5CC-8552-BEA6-D911617849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5257800"/>
          </a:xfrm>
        </p:spPr>
        <p:txBody>
          <a:bodyPr/>
          <a:lstStyle/>
          <a:p>
            <a:endParaRPr lang="en-GB" altLang="en-US" sz="4000"/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9C5AF01F-57D3-5041-1C69-F7878A3606FB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/>
          <a:stretch>
            <a:fillRect/>
          </a:stretch>
        </p:blipFill>
        <p:spPr>
          <a:xfrm>
            <a:off x="1371600" y="838200"/>
            <a:ext cx="616585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E6162C8-9D09-847F-E55B-C5EB6A0BD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Quiz (European front)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3B75E75A-5856-9CDF-BB36-07017D12E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1. How was WWI a cause of WW2?</a:t>
            </a:r>
          </a:p>
          <a:p>
            <a:r>
              <a:rPr lang="en-US" altLang="en-US"/>
              <a:t>2. Define totalitarianism</a:t>
            </a:r>
          </a:p>
          <a:p>
            <a:r>
              <a:rPr lang="en-US" altLang="en-US"/>
              <a:t>3. Define appeasement</a:t>
            </a:r>
          </a:p>
          <a:p>
            <a:r>
              <a:rPr lang="en-US" altLang="en-US"/>
              <a:t>4. Name 2 countries that Germany invaded.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BADB6D2A-AB24-D935-F282-CA15F41F5B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Meanwhile, in the USA. . .</a:t>
            </a:r>
          </a:p>
        </p:txBody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E5109FF8-DCA4-78F5-446A-EDE8772C84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85F9037B-98F7-90C6-653A-D66D8BA4E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 Isolationism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856BDC6-1DAE-A5D6-5BF9-09D80A2E58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352800" cy="4114800"/>
          </a:xfrm>
        </p:spPr>
        <p:txBody>
          <a:bodyPr/>
          <a:lstStyle/>
          <a:p>
            <a:r>
              <a:rPr lang="en-US" altLang="en-US" sz="2800"/>
              <a:t>Americans wanted to stay out of Europe’s wars.</a:t>
            </a:r>
          </a:p>
          <a:p>
            <a:r>
              <a:rPr lang="en-US" altLang="en-US" sz="2800"/>
              <a:t>FDR wanted to help Britain anyway</a:t>
            </a:r>
          </a:p>
        </p:txBody>
      </p:sp>
      <p:pic>
        <p:nvPicPr>
          <p:cNvPr id="96262" name="Picture 6">
            <a:extLst>
              <a:ext uri="{FF2B5EF4-FFF2-40B4-BE49-F238E27FC236}">
                <a16:creationId xmlns:a16="http://schemas.microsoft.com/office/drawing/2014/main" id="{9150EF94-8AF0-8570-2C6C-6DCFC2F99C8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209800"/>
            <a:ext cx="4953000" cy="381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65B7B1D-2D31-A630-95E9-C5DD18F32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USA had 2 oceans to protect them (sort of).</a:t>
            </a:r>
            <a:r>
              <a:rPr lang="en-US" altLang="en-US"/>
              <a:t> </a:t>
            </a:r>
          </a:p>
        </p:txBody>
      </p:sp>
      <p:pic>
        <p:nvPicPr>
          <p:cNvPr id="106500" name="Picture 4">
            <a:extLst>
              <a:ext uri="{FF2B5EF4-FFF2-40B4-BE49-F238E27FC236}">
                <a16:creationId xmlns:a16="http://schemas.microsoft.com/office/drawing/2014/main" id="{7B947AAB-1D02-7970-0BAA-266918EB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813"/>
            <a:ext cx="9144000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A85E32F-F7DB-6981-4BFD-1E2BF65A7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Lend Lease Act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F63C459D-5E6D-D6FD-C26B-32FF16CDCB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/>
          <a:p>
            <a:r>
              <a:rPr lang="en-US" altLang="en-US" sz="2800">
                <a:solidFill>
                  <a:srgbClr val="000000"/>
                </a:solidFill>
              </a:rPr>
              <a:t>FDR sent war materials to Britain and the USSR.</a:t>
            </a:r>
          </a:p>
          <a:p>
            <a:r>
              <a:rPr lang="en-US" altLang="en-US" sz="2800">
                <a:solidFill>
                  <a:srgbClr val="000000"/>
                </a:solidFill>
              </a:rPr>
              <a:t>This is a Sherman tank</a:t>
            </a:r>
          </a:p>
        </p:txBody>
      </p:sp>
      <p:pic>
        <p:nvPicPr>
          <p:cNvPr id="97286" name="Picture 6">
            <a:extLst>
              <a:ext uri="{FF2B5EF4-FFF2-40B4-BE49-F238E27FC236}">
                <a16:creationId xmlns:a16="http://schemas.microsoft.com/office/drawing/2014/main" id="{F13F0624-D6C6-12C2-84A2-CA2697A2F29D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5410200" cy="416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E84247D-1B26-68C6-ABCA-01BA335B1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/>
              <a:t>Japan attacks Pearl Harbor. America enters WWII.</a:t>
            </a:r>
            <a:br>
              <a:rPr lang="en-US" altLang="en-US"/>
            </a:br>
            <a:r>
              <a:rPr lang="en-US" altLang="en-US"/>
              <a:t>December 7, 1941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F87069BE-BEA5-40EA-F7F3-01E748FDCFAB}"/>
              </a:ext>
            </a:extLst>
          </p:cNvPr>
          <p:cNvPicPr>
            <a:picLocks noChangeAspect="1" noChangeArrowheads="1"/>
          </p:cNvPicPr>
          <p:nvPr>
            <p:ph type="dgm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7772400" cy="4648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123C39A-629F-B1C8-E26D-FFA387BFE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8350"/>
          </a:xfrm>
        </p:spPr>
        <p:txBody>
          <a:bodyPr/>
          <a:lstStyle/>
          <a:p>
            <a:r>
              <a:rPr lang="en-US" altLang="en-US"/>
              <a:t>What caused WWII in Europe?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57798A3-3061-51D8-9BC8-009B2561C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altLang="en-US" sz="3600">
                <a:solidFill>
                  <a:srgbClr val="000000"/>
                </a:solidFill>
              </a:rPr>
              <a:t>Germany wanted back what she lost from WWI, and revenge</a:t>
            </a:r>
          </a:p>
          <a:p>
            <a:r>
              <a:rPr lang="en-US" altLang="en-US" sz="3600">
                <a:solidFill>
                  <a:srgbClr val="000000"/>
                </a:solidFill>
              </a:rPr>
              <a:t>Appeasement – Great Britain and France gave Hitler land w/o fighting for it.</a:t>
            </a:r>
          </a:p>
          <a:p>
            <a:r>
              <a:rPr lang="en-US" altLang="en-US" sz="3600">
                <a:solidFill>
                  <a:srgbClr val="000000"/>
                </a:solidFill>
              </a:rPr>
              <a:t>Hitler was racist; he invaded countries simply to kill the Jews living there.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1B464EE-DFAC-5692-571B-C22AF224F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90805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Axis Powers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A7C04F7-9D99-379B-8CD7-780B5F5FF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Germany and Italy declared war immediately after Pearl Harbor.</a:t>
            </a:r>
          </a:p>
          <a:p>
            <a:r>
              <a:rPr lang="en-US" altLang="en-US">
                <a:solidFill>
                  <a:srgbClr val="000000"/>
                </a:solidFill>
              </a:rPr>
              <a:t>Germany, Italy and Japan made a deal to help each other in case on was attacked.</a:t>
            </a:r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3F4C7B77-75CC-7433-FE81-05DB87E8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1314450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5" name="Picture 5">
            <a:extLst>
              <a:ext uri="{FF2B5EF4-FFF2-40B4-BE49-F238E27FC236}">
                <a16:creationId xmlns:a16="http://schemas.microsoft.com/office/drawing/2014/main" id="{8E38879B-1A78-A8EA-1671-9E3EB205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1336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7" name="Picture 7">
            <a:hlinkClick r:id="rId5"/>
            <a:extLst>
              <a:ext uri="{FF2B5EF4-FFF2-40B4-BE49-F238E27FC236}">
                <a16:creationId xmlns:a16="http://schemas.microsoft.com/office/drawing/2014/main" id="{BF042489-9E99-DDC1-59B1-F9A9A109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1154113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A5D69B1-860D-DFF0-FF47-2D116167B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en-US" sz="5400">
                <a:solidFill>
                  <a:srgbClr val="000000"/>
                </a:solidFill>
              </a:rPr>
              <a:t>Allied Powers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8E5126E-076C-C5DD-AB11-0B1654C94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Allies were the USA, Great Britain, and the Soviet Union (USSR). These are called the “big three.”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addition were the colonies and territories of these countries.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These include China, Canada, Australia, France, Poland and others.</a:t>
            </a:r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900DD355-FF3A-3BDC-617D-0E87D8E4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1905000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>
            <a:extLst>
              <a:ext uri="{FF2B5EF4-FFF2-40B4-BE49-F238E27FC236}">
                <a16:creationId xmlns:a16="http://schemas.microsoft.com/office/drawing/2014/main" id="{34A4F417-39E9-3382-A667-CD133836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1905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>
            <a:extLst>
              <a:ext uri="{FF2B5EF4-FFF2-40B4-BE49-F238E27FC236}">
                <a16:creationId xmlns:a16="http://schemas.microsoft.com/office/drawing/2014/main" id="{B5F71391-2B64-54DB-9CC0-17D2390E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1520825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09C453F-F071-6333-CAD4-E7EC98B1C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USA’s contribution was production, not blood.</a:t>
            </a:r>
          </a:p>
        </p:txBody>
      </p:sp>
      <p:pic>
        <p:nvPicPr>
          <p:cNvPr id="107523" name="Picture 3">
            <a:extLst>
              <a:ext uri="{FF2B5EF4-FFF2-40B4-BE49-F238E27FC236}">
                <a16:creationId xmlns:a16="http://schemas.microsoft.com/office/drawing/2014/main" id="{5D3C8AF8-8DE1-1FC1-BC7F-92BCADF4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8768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>
            <a:extLst>
              <a:ext uri="{FF2B5EF4-FFF2-40B4-BE49-F238E27FC236}">
                <a16:creationId xmlns:a16="http://schemas.microsoft.com/office/drawing/2014/main" id="{F004CFD5-877C-6E2C-4255-4BD28D54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4038600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51DA6B6-1FC2-D8F9-5D98-E2CB753A4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Women in workforce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CFA5333-4BC9-AC98-33FB-2CC5A4EFCD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108551" name="Picture 7">
            <a:extLst>
              <a:ext uri="{FF2B5EF4-FFF2-40B4-BE49-F238E27FC236}">
                <a16:creationId xmlns:a16="http://schemas.microsoft.com/office/drawing/2014/main" id="{FFD2323D-A3B1-4461-DE30-6D4EBD85E383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27125"/>
            <a:ext cx="7543800" cy="573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D985F15F-A42F-FB39-558A-9D953B115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838200"/>
          </a:xfrm>
        </p:spPr>
        <p:txBody>
          <a:bodyPr/>
          <a:lstStyle/>
          <a:p>
            <a:r>
              <a:rPr lang="en-US" altLang="en-US"/>
              <a:t>Rosie the Riveter</a:t>
            </a:r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BE7D0334-3E41-A939-5B87-4CD25B2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98938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>
            <a:extLst>
              <a:ext uri="{FF2B5EF4-FFF2-40B4-BE49-F238E27FC236}">
                <a16:creationId xmlns:a16="http://schemas.microsoft.com/office/drawing/2014/main" id="{82859F39-1AD4-F4E6-AE53-B1B66D7C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447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E8FE51F4-8E7E-B3BE-A9A6-CDC2A2571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People rationed goods for war use.</a:t>
            </a:r>
          </a:p>
        </p:txBody>
      </p:sp>
      <p:pic>
        <p:nvPicPr>
          <p:cNvPr id="114691" name="Picture 3">
            <a:extLst>
              <a:ext uri="{FF2B5EF4-FFF2-40B4-BE49-F238E27FC236}">
                <a16:creationId xmlns:a16="http://schemas.microsoft.com/office/drawing/2014/main" id="{8BCC77DF-129A-79C2-D9AD-E17722DE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133600"/>
            <a:ext cx="366236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>
            <a:extLst>
              <a:ext uri="{FF2B5EF4-FFF2-40B4-BE49-F238E27FC236}">
                <a16:creationId xmlns:a16="http://schemas.microsoft.com/office/drawing/2014/main" id="{C94D4F57-010C-BA62-8BBE-09D1CBE8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43163"/>
            <a:ext cx="4114800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BDB336F-2A4C-2018-CEFB-C2B041FDB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Army was segregated, but African Americans served.</a:t>
            </a:r>
          </a:p>
        </p:txBody>
      </p:sp>
      <p:pic>
        <p:nvPicPr>
          <p:cNvPr id="115715" name="Picture 3">
            <a:extLst>
              <a:ext uri="{FF2B5EF4-FFF2-40B4-BE49-F238E27FC236}">
                <a16:creationId xmlns:a16="http://schemas.microsoft.com/office/drawing/2014/main" id="{DE1BA452-5134-EFD7-4B76-D8FA44A1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5004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>
            <a:extLst>
              <a:ext uri="{FF2B5EF4-FFF2-40B4-BE49-F238E27FC236}">
                <a16:creationId xmlns:a16="http://schemas.microsoft.com/office/drawing/2014/main" id="{2BC855EB-CDF1-5262-EB46-B99A0DCA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953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C07ACB5C-FFEB-9000-1231-E3982D9E7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Tuskegee Airmen</a:t>
            </a:r>
          </a:p>
        </p:txBody>
      </p:sp>
      <p:pic>
        <p:nvPicPr>
          <p:cNvPr id="137219" name="Picture 3">
            <a:extLst>
              <a:ext uri="{FF2B5EF4-FFF2-40B4-BE49-F238E27FC236}">
                <a16:creationId xmlns:a16="http://schemas.microsoft.com/office/drawing/2014/main" id="{4D16A62E-7E75-3502-2F4C-EBA6EEF5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14285"/>
          <a:stretch>
            <a:fillRect/>
          </a:stretch>
        </p:blipFill>
        <p:spPr bwMode="auto">
          <a:xfrm>
            <a:off x="4419600" y="2209800"/>
            <a:ext cx="3810000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>
            <a:extLst>
              <a:ext uri="{FF2B5EF4-FFF2-40B4-BE49-F238E27FC236}">
                <a16:creationId xmlns:a16="http://schemas.microsoft.com/office/drawing/2014/main" id="{D0C28025-6F74-362E-7038-2537E6A73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419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CB59443-892D-090B-5052-A7B4E7C0A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Women in the Forces</a:t>
            </a:r>
          </a:p>
        </p:txBody>
      </p:sp>
      <p:pic>
        <p:nvPicPr>
          <p:cNvPr id="116739" name="Picture 3">
            <a:extLst>
              <a:ext uri="{FF2B5EF4-FFF2-40B4-BE49-F238E27FC236}">
                <a16:creationId xmlns:a16="http://schemas.microsoft.com/office/drawing/2014/main" id="{C9C581A0-F7CB-27AB-4D5A-6D5DF8F8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8" b="5853"/>
          <a:stretch>
            <a:fillRect/>
          </a:stretch>
        </p:blipFill>
        <p:spPr bwMode="auto">
          <a:xfrm>
            <a:off x="0" y="1344613"/>
            <a:ext cx="9144000" cy="55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5E71166-59B3-47AB-A990-A445AE305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Women in Forces</a:t>
            </a:r>
          </a:p>
        </p:txBody>
      </p:sp>
      <p:pic>
        <p:nvPicPr>
          <p:cNvPr id="117763" name="Picture 3">
            <a:extLst>
              <a:ext uri="{FF2B5EF4-FFF2-40B4-BE49-F238E27FC236}">
                <a16:creationId xmlns:a16="http://schemas.microsoft.com/office/drawing/2014/main" id="{73C24B35-8718-712D-3BE3-1DDE0D9A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239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3C45FD4-EA02-51E1-3FA6-E8A9D3C03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altLang="en-US" sz="4000">
                <a:solidFill>
                  <a:srgbClr val="000000"/>
                </a:solidFill>
              </a:rPr>
              <a:t>Treaty of Versailles – end of WWI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2BB5D7A-CB2D-DFFE-5143-9FA50345DB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The main points of the Treaty [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]  </a:t>
            </a:r>
            <a:endParaRPr lang="en-US" altLang="en-US" sz="2800" b="1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1.   Germany had to accept the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B</a:t>
            </a:r>
            <a:r>
              <a:rPr lang="en-US" altLang="en-US" b="1">
                <a:latin typeface="Verdana" panose="020B0604030504040204" pitchFamily="34" charset="0"/>
              </a:rPr>
              <a:t>lame</a:t>
            </a:r>
            <a:r>
              <a:rPr lang="en-US" altLang="en-US">
                <a:latin typeface="Verdana" panose="020B0604030504040204" pitchFamily="34" charset="0"/>
              </a:rPr>
              <a:t> for starting the war  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2.     Germany paid </a:t>
            </a: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  <a:r>
              <a:rPr lang="en-US" altLang="en-US" b="1">
                <a:latin typeface="Verdana" panose="020B0604030504040204" pitchFamily="34" charset="0"/>
              </a:rPr>
              <a:t>eparations</a:t>
            </a:r>
            <a:r>
              <a:rPr lang="en-US" altLang="en-US">
                <a:latin typeface="Verdana" panose="020B0604030504040204" pitchFamily="34" charset="0"/>
              </a:rPr>
              <a:t> for the damage done during the war. 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4AA81DC-0232-4004-06EC-AC40AC1872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57E5E81-8AA9-E8FD-0059-669EDB54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65350"/>
            <a:ext cx="4419600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DE363C3-2D01-F923-3EB0-05E07CBB2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How did USA pay for this war?</a:t>
            </a:r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33F9E79D-EEEE-2F85-1F7F-667691C5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676400"/>
            <a:ext cx="3398837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>
            <a:extLst>
              <a:ext uri="{FF2B5EF4-FFF2-40B4-BE49-F238E27FC236}">
                <a16:creationId xmlns:a16="http://schemas.microsoft.com/office/drawing/2014/main" id="{4AD6B6F9-3746-BE03-EDF3-681FC55F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97025"/>
            <a:ext cx="55626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9BDDCCAD-8328-C93F-1819-D973B377E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Internment of Japanese Americans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1D34B65-488D-2B7B-44DB-C94526BF40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USA was afraid if Japan were to attack the Pacific coast, Japanese Americans would help them.</a:t>
            </a:r>
          </a:p>
          <a:p>
            <a:r>
              <a:rPr lang="en-US" altLang="en-US" sz="2800"/>
              <a:t>The Government ordered them to move to camps.</a:t>
            </a:r>
          </a:p>
        </p:txBody>
      </p:sp>
      <p:pic>
        <p:nvPicPr>
          <p:cNvPr id="123911" name="Picture 7">
            <a:extLst>
              <a:ext uri="{FF2B5EF4-FFF2-40B4-BE49-F238E27FC236}">
                <a16:creationId xmlns:a16="http://schemas.microsoft.com/office/drawing/2014/main" id="{9BB9D44F-B7A9-D574-04AF-0FC5597ED46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311400"/>
            <a:ext cx="52578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>
            <a:extLst>
              <a:ext uri="{FF2B5EF4-FFF2-40B4-BE49-F238E27FC236}">
                <a16:creationId xmlns:a16="http://schemas.microsoft.com/office/drawing/2014/main" id="{04CE7D47-0EFB-8602-40E0-7A96BCBAB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Internment camp</a:t>
            </a:r>
          </a:p>
        </p:txBody>
      </p:sp>
      <p:pic>
        <p:nvPicPr>
          <p:cNvPr id="124932" name="Picture 1028">
            <a:extLst>
              <a:ext uri="{FF2B5EF4-FFF2-40B4-BE49-F238E27FC236}">
                <a16:creationId xmlns:a16="http://schemas.microsoft.com/office/drawing/2014/main" id="{ACCF9CD8-A2A8-D231-2D6B-DD329E5B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400800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4D64ED4C-F47B-60E8-6AB0-9F9CDB741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Strangely, Japanese Americans served in the Army</a:t>
            </a:r>
          </a:p>
        </p:txBody>
      </p:sp>
      <p:pic>
        <p:nvPicPr>
          <p:cNvPr id="125955" name="Picture 3">
            <a:extLst>
              <a:ext uri="{FF2B5EF4-FFF2-40B4-BE49-F238E27FC236}">
                <a16:creationId xmlns:a16="http://schemas.microsoft.com/office/drawing/2014/main" id="{1C299CC2-BA6D-489D-998D-1204668B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8100"/>
            <a:ext cx="67056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016F24DF-B68D-B4BC-E048-B70B77149E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Any questions before the quiz?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FE91CA3-3B08-681B-E664-603D60DFF3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4231B6F1-1A35-3AC6-98AB-324AD7CA5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 Front Quiz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86D87BF-9231-DD21-EEBD-57DAEB965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1. How did USA pay for WW2?</a:t>
            </a:r>
          </a:p>
          <a:p>
            <a:r>
              <a:rPr lang="en-US" altLang="en-US">
                <a:solidFill>
                  <a:srgbClr val="000000"/>
                </a:solidFill>
              </a:rPr>
              <a:t>2. Who were the Allied powers besides the USA?</a:t>
            </a:r>
          </a:p>
          <a:p>
            <a:r>
              <a:rPr lang="en-US" altLang="en-US">
                <a:solidFill>
                  <a:srgbClr val="000000"/>
                </a:solidFill>
              </a:rPr>
              <a:t>3. Why did the USA  intern the Japanese Americans?</a:t>
            </a:r>
          </a:p>
          <a:p>
            <a:r>
              <a:rPr lang="en-US" altLang="en-US">
                <a:solidFill>
                  <a:srgbClr val="000000"/>
                </a:solidFill>
              </a:rPr>
              <a:t>4. What was the Lend Lease Act?</a:t>
            </a:r>
          </a:p>
          <a:p>
            <a:r>
              <a:rPr lang="en-US" altLang="en-US">
                <a:solidFill>
                  <a:srgbClr val="000000"/>
                </a:solidFill>
              </a:rPr>
              <a:t>5. When was the Pearl Harbor attack?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D2EFD2A7-FB44-3902-7014-AE24123C60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Meanwhile, in Asia. . .</a:t>
            </a:r>
          </a:p>
        </p:txBody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FA7D54B1-1CA0-5462-4CC4-7693AE2E3A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16757F5-D81D-1922-1C8D-F92B65EE2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 wanted China and the USSR.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558B5EA-DD7F-AF3E-E294-EAE78D5118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17713"/>
            <a:ext cx="3962400" cy="4114800"/>
          </a:xfrm>
        </p:spPr>
        <p:txBody>
          <a:bodyPr/>
          <a:lstStyle/>
          <a:p>
            <a:r>
              <a:rPr lang="en-US" altLang="en-US" sz="2800"/>
              <a:t>Japan is an island, and not a big one.</a:t>
            </a:r>
          </a:p>
          <a:p>
            <a:r>
              <a:rPr lang="en-US" altLang="en-US" sz="2800"/>
              <a:t>They wanted more living space and resources for their “superior” people.</a:t>
            </a:r>
          </a:p>
          <a:p>
            <a:endParaRPr lang="en-US" altLang="en-US" sz="2800"/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9232D17A-52A0-0841-8F2C-EB2388AA0D8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905000"/>
            <a:ext cx="48768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6307A7F0-5A1C-1CAB-F583-53ED0B78A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altLang="en-US"/>
              <a:t>Japan wanted oil reserves</a:t>
            </a:r>
          </a:p>
        </p:txBody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A1951673-B3B9-C1B0-544B-4531C89770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38100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Japan wanted more oil to invade China.</a:t>
            </a:r>
          </a:p>
          <a:p>
            <a:r>
              <a:rPr lang="en-US" altLang="en-US">
                <a:solidFill>
                  <a:srgbClr val="000000"/>
                </a:solidFill>
              </a:rPr>
              <a:t>America embargoed their oil in Indonesia </a:t>
            </a:r>
          </a:p>
          <a:p>
            <a:r>
              <a:rPr lang="en-US" altLang="en-US">
                <a:solidFill>
                  <a:srgbClr val="000000"/>
                </a:solidFill>
              </a:rPr>
              <a:t>Japan considered this an act of war.</a:t>
            </a:r>
          </a:p>
        </p:txBody>
      </p:sp>
      <p:pic>
        <p:nvPicPr>
          <p:cNvPr id="26631" name="Picture 1031">
            <a:extLst>
              <a:ext uri="{FF2B5EF4-FFF2-40B4-BE49-F238E27FC236}">
                <a16:creationId xmlns:a16="http://schemas.microsoft.com/office/drawing/2014/main" id="{8A04C3B3-6755-8C68-B2C8-92BBEDB5BAB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403350"/>
            <a:ext cx="5068888" cy="471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AE1E442-DC6C-E15D-9766-18414D360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Japan joins Axis Powers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E58325-1791-E326-FFFD-76D5D1567F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9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solidFill>
                  <a:srgbClr val="000000"/>
                </a:solidFill>
              </a:rPr>
              <a:t>Germany was sick of the U.S. helping Britain with its</a:t>
            </a:r>
            <a:r>
              <a:rPr lang="en-US" altLang="en-US" sz="3600"/>
              <a:t> </a:t>
            </a:r>
            <a:r>
              <a:rPr lang="en-US" altLang="en-US" sz="3600">
                <a:solidFill>
                  <a:schemeClr val="hlink"/>
                </a:solidFill>
              </a:rPr>
              <a:t>lend lease program</a:t>
            </a:r>
            <a:r>
              <a:rPr lang="en-US" altLang="en-US" sz="3600"/>
              <a:t>.  </a:t>
            </a:r>
            <a:r>
              <a:rPr lang="en-US" altLang="en-US" sz="3600">
                <a:solidFill>
                  <a:srgbClr val="000000"/>
                </a:solidFill>
              </a:rPr>
              <a:t>Japan agreed to attack Pearl Harbor and distract the U.S. from Europe war.</a:t>
            </a:r>
            <a:r>
              <a:rPr lang="en-US" altLang="en-US" sz="3600"/>
              <a:t> 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C0812603-81AD-CF33-14C6-667AA30EFC0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6588" y="1066800"/>
            <a:ext cx="4325937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F6FAB8-2187-6DCE-6924-9B729FFF3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Versailles cont. .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F85A0B7-9050-EE65-7FB4-E2664B156E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3.     Germany was forbidden to have submarines or an air force.   She could have a navy of only six battleships, and an </a:t>
            </a:r>
            <a:r>
              <a:rPr lang="en-US" altLang="en-US" sz="2800" b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en-US" altLang="en-US" sz="2800" b="1">
                <a:latin typeface="Verdana" panose="020B0604030504040204" pitchFamily="34" charset="0"/>
              </a:rPr>
              <a:t>rmy</a:t>
            </a:r>
            <a:r>
              <a:rPr lang="en-US" altLang="en-US" sz="2800">
                <a:latin typeface="Verdana" panose="020B0604030504040204" pitchFamily="34" charset="0"/>
              </a:rPr>
              <a:t> of just 100,000 men.  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C3C7E2D-FD96-D736-B31F-10FF1CA5C760}"/>
              </a:ext>
            </a:extLst>
          </p:cNvPr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14525"/>
            <a:ext cx="4724400" cy="462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89F81EE-EA53-0909-73D4-F6DFF2E16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Battle for Midway Island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F4C8DC1-5D6B-A5BE-4554-9395AD306F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2819400" cy="47244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If won, Japanese could have bombed Hawaii more from here.</a:t>
            </a:r>
          </a:p>
          <a:p>
            <a:r>
              <a:rPr lang="en-US" altLang="en-US">
                <a:solidFill>
                  <a:srgbClr val="000000"/>
                </a:solidFill>
              </a:rPr>
              <a:t>Major turning point</a:t>
            </a: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39B1A2E2-5518-61AB-AD20-0EF992FAA89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1819" r="3615" b="18744"/>
          <a:stretch>
            <a:fillRect/>
          </a:stretch>
        </p:blipFill>
        <p:spPr>
          <a:xfrm>
            <a:off x="2819400" y="1778000"/>
            <a:ext cx="6324600" cy="386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>
            <a:extLst>
              <a:ext uri="{FF2B5EF4-FFF2-40B4-BE49-F238E27FC236}">
                <a16:creationId xmlns:a16="http://schemas.microsoft.com/office/drawing/2014/main" id="{69D92AA3-D518-3072-2598-F838A94EB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Island Hopping</a:t>
            </a:r>
            <a:r>
              <a:rPr lang="en-US" altLang="en-US">
                <a:solidFill>
                  <a:srgbClr val="000000"/>
                </a:solidFill>
              </a:rPr>
              <a:t> – US fought to gradually reach Japan</a:t>
            </a:r>
          </a:p>
        </p:txBody>
      </p:sp>
      <p:sp>
        <p:nvSpPr>
          <p:cNvPr id="138243" name="Rectangle 1027">
            <a:extLst>
              <a:ext uri="{FF2B5EF4-FFF2-40B4-BE49-F238E27FC236}">
                <a16:creationId xmlns:a16="http://schemas.microsoft.com/office/drawing/2014/main" id="{85E433BE-FC9F-893C-09C8-99BAA52D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78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38245" name="Picture 1029">
            <a:extLst>
              <a:ext uri="{FF2B5EF4-FFF2-40B4-BE49-F238E27FC236}">
                <a16:creationId xmlns:a16="http://schemas.microsoft.com/office/drawing/2014/main" id="{D9E1DA59-B240-70A0-2C2D-E95D79A6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3850"/>
            <a:ext cx="7848600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1CDC622-DEBE-FE26-8136-8AB35D588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altLang="en-US"/>
              <a:t>Battle for Iwo Jima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19E70E16-ABD8-8D6A-F60A-E00EEB27599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4038600" cy="4114800"/>
          </a:xfrm>
        </p:spPr>
        <p:txBody>
          <a:bodyPr/>
          <a:lstStyle/>
          <a:p>
            <a:r>
              <a:rPr lang="en-US" altLang="en-US" sz="2800">
                <a:solidFill>
                  <a:srgbClr val="FF0066"/>
                </a:solidFill>
              </a:rPr>
              <a:t>Island hopping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000000"/>
                </a:solidFill>
              </a:rPr>
              <a:t>became fact of the war with Japan.  </a:t>
            </a:r>
          </a:p>
          <a:p>
            <a:r>
              <a:rPr lang="en-US" altLang="en-US" sz="2800">
                <a:solidFill>
                  <a:srgbClr val="000000"/>
                </a:solidFill>
              </a:rPr>
              <a:t>Died: 6800 US  20000 Japanese.</a:t>
            </a:r>
          </a:p>
          <a:p>
            <a:r>
              <a:rPr lang="en-US" altLang="en-US" sz="2800">
                <a:solidFill>
                  <a:srgbClr val="000000"/>
                </a:solidFill>
              </a:rPr>
              <a:t>This flag raising was a serious morale boost to soldiers on the island</a:t>
            </a:r>
            <a:r>
              <a:rPr lang="en-US" altLang="en-US" sz="2800"/>
              <a:t>.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5E4EEA22-1B9F-34F8-712D-27EEB7EDD7E2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63713"/>
            <a:ext cx="5105400" cy="4618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17CEB88-EDB9-6BB9-779A-2703BCFA2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Kamikaze attacks</a:t>
            </a:r>
          </a:p>
        </p:txBody>
      </p:sp>
      <p:pic>
        <p:nvPicPr>
          <p:cNvPr id="73731" name="Picture 3">
            <a:extLst>
              <a:ext uri="{FF2B5EF4-FFF2-40B4-BE49-F238E27FC236}">
                <a16:creationId xmlns:a16="http://schemas.microsoft.com/office/drawing/2014/main" id="{07CAC75F-9C9B-5017-982B-70285831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49438"/>
            <a:ext cx="57912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3E286FF-1D2E-2F31-40B0-863C0A5A6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DD1E41FF-5542-CEBD-19B0-BD3707CF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096963"/>
            <a:ext cx="5851525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097CDCD-4DD1-156B-D179-2949201C8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2D952F5D-72E2-03C3-EC76-9127B7E4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477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C076856-784F-8799-0075-C8F2F5D6E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This plane dropped an atom bomb on Hiroshima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89CEC431-7BAF-3919-F91F-F95E4363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8707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5059939-2C09-6D7B-A42A-8C0F4F48C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Atomic bomb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4C4786B8-9F99-E7D9-9B39-885B0C0F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40080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579611F-4C7E-85BB-1FD3-798E50343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Hiroshima and Nagasaki 1945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E36DBA3F-DC81-8D1D-E29F-85F7DA3F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AB0327F-DE21-ECFF-6728-736A4D5AF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Victims in Hiroshima</a:t>
            </a: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6DA99A0C-5A59-5005-7643-7A980AF2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781800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101DB15-901E-B29B-63A9-69E5852AE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/>
              <a:t>Versailles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7D83511-D58D-943D-D4DB-B6BE6124C7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2057400"/>
            <a:ext cx="3200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4.     Germany lost </a:t>
            </a:r>
            <a:r>
              <a:rPr lang="en-US" altLang="en-US" sz="2800" b="1">
                <a:solidFill>
                  <a:srgbClr val="FF0000"/>
                </a:solidFill>
                <a:latin typeface="Verdana" panose="020B0604030504040204" pitchFamily="34" charset="0"/>
              </a:rPr>
              <a:t>T</a:t>
            </a:r>
            <a:r>
              <a:rPr lang="en-US" altLang="en-US" sz="2800" b="1">
                <a:latin typeface="Verdana" panose="020B0604030504040204" pitchFamily="34" charset="0"/>
              </a:rPr>
              <a:t>erritory</a:t>
            </a:r>
            <a:r>
              <a:rPr lang="en-US" altLang="en-US" sz="2800">
                <a:latin typeface="Verdana" panose="020B0604030504040204" pitchFamily="34" charset="0"/>
              </a:rPr>
              <a:t> (land) in Europe (</a:t>
            </a:r>
            <a:r>
              <a:rPr lang="en-US" altLang="en-US" sz="2800" i="1">
                <a:latin typeface="Verdana" panose="020B0604030504040204" pitchFamily="34" charset="0"/>
              </a:rPr>
              <a:t>see map)</a:t>
            </a:r>
            <a:r>
              <a:rPr lang="en-US" altLang="en-US" sz="2800">
                <a:latin typeface="Verdana" panose="020B0604030504040204" pitchFamily="34" charset="0"/>
              </a:rPr>
              <a:t>. Germany’s colonies were given to Britain and France.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0EAC8A74-38D8-CBF5-4180-A30AB3B8C1F6}"/>
              </a:ext>
            </a:extLst>
          </p:cNvPr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60198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>
            <a:extLst>
              <a:ext uri="{FF2B5EF4-FFF2-40B4-BE49-F238E27FC236}">
                <a16:creationId xmlns:a16="http://schemas.microsoft.com/office/drawing/2014/main" id="{276BF719-7EA0-D4EC-C5FA-DE0413D7A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drop the Atomic Bomb?</a:t>
            </a:r>
          </a:p>
        </p:txBody>
      </p:sp>
      <p:sp>
        <p:nvSpPr>
          <p:cNvPr id="139267" name="Rectangle 1027">
            <a:extLst>
              <a:ext uri="{FF2B5EF4-FFF2-40B4-BE49-F238E27FC236}">
                <a16:creationId xmlns:a16="http://schemas.microsoft.com/office/drawing/2014/main" id="{B8AF06F5-1D71-2AC6-1178-ED38CBEB4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Japanese had shown they would  fight to the last man, woman and child.</a:t>
            </a:r>
          </a:p>
          <a:p>
            <a:r>
              <a:rPr lang="en-US" altLang="en-US"/>
              <a:t>The atomic bomb saved as many as 1 million U.S. lives, and possibly many Japanese.</a:t>
            </a:r>
          </a:p>
          <a:p>
            <a:r>
              <a:rPr lang="en-US" altLang="en-US"/>
              <a:t>Harry Truman said he dropped the bomb to end the war.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>
            <a:extLst>
              <a:ext uri="{FF2B5EF4-FFF2-40B4-BE49-F238E27FC236}">
                <a16:creationId xmlns:a16="http://schemas.microsoft.com/office/drawing/2014/main" id="{84F05D74-2724-E7BE-2F8A-DDD60F640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/>
              <a:t>Japan surrenders 1945</a:t>
            </a:r>
          </a:p>
        </p:txBody>
      </p:sp>
      <p:pic>
        <p:nvPicPr>
          <p:cNvPr id="140291" name="Picture 1027">
            <a:extLst>
              <a:ext uri="{FF2B5EF4-FFF2-40B4-BE49-F238E27FC236}">
                <a16:creationId xmlns:a16="http://schemas.microsoft.com/office/drawing/2014/main" id="{F46E8D89-449A-CC11-45BF-8F8AAA7A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447800"/>
            <a:ext cx="461168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8CA772F-C1AF-A7B6-3786-FCE2E281D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World War II deaths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F592DE3-FB94-6843-7889-731AE5E1A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USSR		22 million</a:t>
            </a:r>
          </a:p>
          <a:p>
            <a:r>
              <a:rPr lang="en-US" altLang="en-US"/>
              <a:t>China		11 million</a:t>
            </a:r>
          </a:p>
          <a:p>
            <a:r>
              <a:rPr lang="en-US" altLang="en-US"/>
              <a:t>Germany	7 million</a:t>
            </a:r>
          </a:p>
          <a:p>
            <a:r>
              <a:rPr lang="en-US" altLang="en-US"/>
              <a:t>Poland		7 million</a:t>
            </a:r>
          </a:p>
          <a:p>
            <a:r>
              <a:rPr lang="en-US" altLang="en-US"/>
              <a:t>U.S.		0.5 million</a:t>
            </a:r>
          </a:p>
          <a:p>
            <a:r>
              <a:rPr lang="en-US" altLang="en-US"/>
              <a:t>Great Britain 0.3 million</a:t>
            </a:r>
          </a:p>
          <a:p>
            <a:r>
              <a:rPr lang="en-US" altLang="en-US"/>
              <a:t>Japan		1.5 million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CA99645-3FBB-B6D4-078C-66282E4A7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Asia WW2 Quiz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458E462-234C-A1D2-2622-F45F96BBF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1. What cities were nuclear bombed?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2. Define island hopping?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3. What was the importance of Midway Island battle?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4. Why did Japan want war with the USA?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</a:rPr>
              <a:t>5. What ocean protected USA from Japan?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>
            <a:extLst>
              <a:ext uri="{FF2B5EF4-FFF2-40B4-BE49-F238E27FC236}">
                <a16:creationId xmlns:a16="http://schemas.microsoft.com/office/drawing/2014/main" id="{C0D78475-B9FA-3D3A-3635-0AE094F2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0278216-FF25-DBF9-E115-88799D91C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 Questions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8085FC2-70A4-C2FE-D405-63FBEC89A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did WWI help cause WWII?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D2D15FD-8E84-9536-AD40-260045277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Depression in 1920s Europe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AE558CD-234C-0C38-41E9-87A3E74CF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000000"/>
                </a:solidFill>
              </a:rPr>
              <a:t>Economy was bad in Europe</a:t>
            </a:r>
          </a:p>
          <a:p>
            <a:r>
              <a:rPr lang="en-US" altLang="en-US" sz="4000">
                <a:solidFill>
                  <a:srgbClr val="000000"/>
                </a:solidFill>
              </a:rPr>
              <a:t>WWI killed a lot of workers and customers</a:t>
            </a:r>
          </a:p>
          <a:p>
            <a:r>
              <a:rPr lang="en-US" altLang="en-US" sz="4000">
                <a:solidFill>
                  <a:srgbClr val="000000"/>
                </a:solidFill>
              </a:rPr>
              <a:t>After years of humiliation and starvation, Germans looked for a strong leader.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760D8A-9818-150B-78E8-3B2E87BE9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NAZIs elected to power!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2785FDA-CA03-981E-8523-84838AE896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Nazis promised to build up their army and get revenge for the WWI </a:t>
            </a:r>
          </a:p>
          <a:p>
            <a:r>
              <a:rPr lang="en-US" altLang="en-US">
                <a:solidFill>
                  <a:srgbClr val="000000"/>
                </a:solidFill>
              </a:rPr>
              <a:t>This is Adolf Hitler 1933.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83F58E2B-FDDC-C399-C52E-19EC229DBA0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232275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1009</TotalTime>
  <Words>1198</Words>
  <Application>Microsoft Office PowerPoint</Application>
  <PresentationFormat>On-screen Show (4:3)</PresentationFormat>
  <Paragraphs>206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Times New Roman</vt:lpstr>
      <vt:lpstr>Tahoma</vt:lpstr>
      <vt:lpstr>Arial</vt:lpstr>
      <vt:lpstr>Verdana</vt:lpstr>
      <vt:lpstr>Sumi Painting</vt:lpstr>
      <vt:lpstr>Why do wars occur?</vt:lpstr>
      <vt:lpstr>We will study 3 aspects of WWII</vt:lpstr>
      <vt:lpstr>What caused WWII in Europe?</vt:lpstr>
      <vt:lpstr>Treaty of Versailles – end of WWI</vt:lpstr>
      <vt:lpstr>Versailles cont. .</vt:lpstr>
      <vt:lpstr>Versailles</vt:lpstr>
      <vt:lpstr>Review Questions</vt:lpstr>
      <vt:lpstr>Depression in 1920s Europe</vt:lpstr>
      <vt:lpstr>NAZIs elected to power!</vt:lpstr>
      <vt:lpstr>Totalitarianism </vt:lpstr>
      <vt:lpstr>Germany late 1930s</vt:lpstr>
      <vt:lpstr>Appeasement – Hitler wanted land, Britain and France let him have it without war</vt:lpstr>
      <vt:lpstr>WWII started when Hitler invaded Poland 1939.</vt:lpstr>
      <vt:lpstr>Fortress Europa</vt:lpstr>
      <vt:lpstr>Hitler in Paris</vt:lpstr>
      <vt:lpstr>Battle of Britain</vt:lpstr>
      <vt:lpstr>Tough cold winters killed many NAZI troops in USSR.</vt:lpstr>
      <vt:lpstr>Invasion of Normandy, France</vt:lpstr>
      <vt:lpstr>Tank!</vt:lpstr>
      <vt:lpstr>Anti-tank weaponry</vt:lpstr>
      <vt:lpstr>PowerPoint Presentation</vt:lpstr>
      <vt:lpstr>Germany’s end</vt:lpstr>
      <vt:lpstr>Germany surrenders April ‘45</vt:lpstr>
      <vt:lpstr>Quiz (European front)</vt:lpstr>
      <vt:lpstr>Meanwhile, in the USA. . .</vt:lpstr>
      <vt:lpstr>US Isolationism</vt:lpstr>
      <vt:lpstr>USA had 2 oceans to protect them (sort of). </vt:lpstr>
      <vt:lpstr>Lend Lease Act</vt:lpstr>
      <vt:lpstr>Japan attacks Pearl Harbor. America enters WWII. December 7, 1941</vt:lpstr>
      <vt:lpstr>Axis Powers</vt:lpstr>
      <vt:lpstr>Allied Powers</vt:lpstr>
      <vt:lpstr>USA’s contribution was production, not blood.</vt:lpstr>
      <vt:lpstr>Women in workforce</vt:lpstr>
      <vt:lpstr>Rosie the Riveter</vt:lpstr>
      <vt:lpstr>People rationed goods for war use.</vt:lpstr>
      <vt:lpstr>The Army was segregated, but African Americans served.</vt:lpstr>
      <vt:lpstr>Tuskegee Airmen</vt:lpstr>
      <vt:lpstr>Women in the Forces</vt:lpstr>
      <vt:lpstr>Women in Forces</vt:lpstr>
      <vt:lpstr>How did USA pay for this war?</vt:lpstr>
      <vt:lpstr>Internment of Japanese Americans</vt:lpstr>
      <vt:lpstr>Internment camp</vt:lpstr>
      <vt:lpstr>Strangely, Japanese Americans served in the Army</vt:lpstr>
      <vt:lpstr>Any questions before the quiz?</vt:lpstr>
      <vt:lpstr>Home Front Quiz</vt:lpstr>
      <vt:lpstr>Meanwhile, in Asia. . .</vt:lpstr>
      <vt:lpstr>Japan wanted China and the USSR.</vt:lpstr>
      <vt:lpstr>Japan wanted oil reserves</vt:lpstr>
      <vt:lpstr>Japan joins Axis Powers</vt:lpstr>
      <vt:lpstr>Battle for Midway Island</vt:lpstr>
      <vt:lpstr>Island Hopping – US fought to gradually reach Japan</vt:lpstr>
      <vt:lpstr>Battle for Iwo Jima</vt:lpstr>
      <vt:lpstr>Kamikaze attacks</vt:lpstr>
      <vt:lpstr>PowerPoint Presentation</vt:lpstr>
      <vt:lpstr>PowerPoint Presentation</vt:lpstr>
      <vt:lpstr>This plane dropped an atom bomb on Hiroshima</vt:lpstr>
      <vt:lpstr>Atomic bomb</vt:lpstr>
      <vt:lpstr>Hiroshima and Nagasaki 1945</vt:lpstr>
      <vt:lpstr>Victims in Hiroshima</vt:lpstr>
      <vt:lpstr>Why drop the Atomic Bomb?</vt:lpstr>
      <vt:lpstr>Japan surrenders 1945</vt:lpstr>
      <vt:lpstr>World War II deaths</vt:lpstr>
      <vt:lpstr>Asia WW2 Quiz</vt:lpstr>
      <vt:lpstr>PowerPoint Presentation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Treaty of Versallies – end of WWI</dc:title>
  <dc:creator>jcollins</dc:creator>
  <cp:lastModifiedBy>Nayan GRIFFITHS</cp:lastModifiedBy>
  <cp:revision>48</cp:revision>
  <dcterms:created xsi:type="dcterms:W3CDTF">2005-04-11T01:22:52Z</dcterms:created>
  <dcterms:modified xsi:type="dcterms:W3CDTF">2023-06-06T10:55:52Z</dcterms:modified>
</cp:coreProperties>
</file>